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4" r:id="rId2"/>
    <p:sldMasterId id="2147483687" r:id="rId3"/>
    <p:sldMasterId id="2147483737" r:id="rId4"/>
  </p:sldMasterIdLst>
  <p:notesMasterIdLst>
    <p:notesMasterId r:id="rId33"/>
  </p:notesMasterIdLst>
  <p:sldIdLst>
    <p:sldId id="273" r:id="rId5"/>
    <p:sldId id="271" r:id="rId6"/>
    <p:sldId id="275" r:id="rId7"/>
    <p:sldId id="259" r:id="rId8"/>
    <p:sldId id="304" r:id="rId9"/>
    <p:sldId id="291" r:id="rId10"/>
    <p:sldId id="261" r:id="rId11"/>
    <p:sldId id="264" r:id="rId12"/>
    <p:sldId id="292" r:id="rId13"/>
    <p:sldId id="270" r:id="rId14"/>
    <p:sldId id="272" r:id="rId15"/>
    <p:sldId id="294" r:id="rId16"/>
    <p:sldId id="296" r:id="rId17"/>
    <p:sldId id="325" r:id="rId18"/>
    <p:sldId id="331" r:id="rId19"/>
    <p:sldId id="309" r:id="rId20"/>
    <p:sldId id="321" r:id="rId21"/>
    <p:sldId id="320" r:id="rId22"/>
    <p:sldId id="311" r:id="rId23"/>
    <p:sldId id="312" r:id="rId24"/>
    <p:sldId id="295" r:id="rId25"/>
    <p:sldId id="329" r:id="rId26"/>
    <p:sldId id="278" r:id="rId27"/>
    <p:sldId id="322" r:id="rId28"/>
    <p:sldId id="323" r:id="rId29"/>
    <p:sldId id="319" r:id="rId30"/>
    <p:sldId id="290" r:id="rId31"/>
    <p:sldId id="330" r:id="rId32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CC99"/>
    <a:srgbClr val="FFC78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267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DB6B62E-E433-49BB-9D76-EB75513962E0}" type="datetimeFigureOut">
              <a:rPr lang="en-CA"/>
              <a:pPr>
                <a:defRPr/>
              </a:pPr>
              <a:t>20/02/2012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6D92306-66F4-4445-824F-DE4A4B6F0F5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61D61F-535B-47FA-B141-1EED184E2941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CA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B88CA-9798-4B4E-9B25-2B28201A3D45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50CA8-D808-4F40-996C-F8C4B4304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4BE43-C93C-4667-957B-D8694B7742F2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13533-DA57-45F3-AD94-F247BBB65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51B90-9315-4736-A788-016140388C64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4BA80-6F06-4F69-AA28-967151CD3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2B22F-0AE9-4D17-B98C-2C3ECAC936DF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615B8-D519-4DF7-97D4-419089F69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DB156-5AD1-4CE7-B6BB-E88DAD645BC8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D5BB4-0E6E-4A48-A173-25F2B0EF6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7F76D-54A8-4D08-94C4-A527EDD64B5C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1B0AE-D4B7-46D7-94EE-399E2D9D2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E14A3-20BA-4CDE-A96E-58BCC7230A61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C0606-20DB-465C-A2BB-5FE93E5FE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17D04-8CE8-452D-B858-17DF916A812F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DDAC-CF4A-4465-8461-B71FAF8E3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CAD3D-B2FE-4E74-8F3B-B26A28EFA084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BDFE4-C06B-4F0F-97E3-C3C749303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E9D63-2138-4D56-ADF8-2462AC361624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DF021-3613-4699-B08E-8136A5AA3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64FBE-AE2E-4D9B-8B31-CEDB5557DC8F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CC853-A221-4B96-8BFA-ACD01BC46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3F284-CC35-4286-A9A7-3864C14D39CC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B31B6-55FB-49C9-9986-775E7BAC8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BFE38-B730-416C-82D6-54AF857B4DB8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83730-D94E-408F-907A-3DB268EF3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2105C-13AA-492B-AF65-B12461F1D7CC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17E78-A011-4705-A807-82E257314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6E790-747C-474D-B095-F074AB738FE8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8CE81-520A-4408-93E8-7D03077E5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CA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87C9FCD-FF4D-49C4-B621-2B4EB17FED31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5DD3F15-9CE1-4BF5-A81D-A3614766A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CE207A8C-0504-45D5-A341-E9D296D767C0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F28DAE9-C3C3-47E7-B53D-58C795986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BB0C2C63-352E-4C10-B095-7CB8D6CE32A4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13F15C-842F-4F66-8D92-6C4813F9B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BF63D9A1-871B-4C16-A556-BF1C788A719C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F73840-D76E-4A56-A929-C670183DE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50061976-1E93-4CF7-83DC-4498A79CAD6E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699969-582E-471D-9CCD-92FCAE419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DA6D3912-0952-4924-88B4-9AB0D182BBDC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19E806F-B38A-4518-8FA0-F83B28D71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C804B6E5-D08D-48CE-BC07-3215DDBFF805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DC2B381-334B-4049-AFFE-7FCF7DAE1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B8436-4CD2-431E-A33E-C4C0AA6E4E72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DA31C-58F3-4A35-A6B7-B32AEFF86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CD67B4BE-ED7A-48BF-9F4B-E15F3C59E40E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BF870F-B178-4FC1-8632-9C0308028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5F809A56-238E-434D-B910-D5E986645D79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EA30EB9-AA1C-4383-8F1C-93966DDC1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E5CF228F-845B-4BB2-9E27-00EBFA8FC53D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B01F95A-CD8D-4B8F-8BFC-47AB4BDFC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29D28EA4-61D4-4880-8A6A-B86B569AC2A2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C4FBF0C-7C19-4F77-83EC-DBC6FF472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E47B2FF4-8426-4968-A024-AA8F4EE6998F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E06CDCC-64A9-4055-AFDA-87F947BD6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1E5AB2DB-7B3B-49F4-A08E-E6D93DE098DA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BBF988-6BB2-4897-A3AB-B0836E309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715FF537-9CDC-42E4-BAC9-82C3BAE049F8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BF0CA6-C566-436A-B70A-DF51B1CEB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AF5F7EDE-DA0C-415E-A8F4-0F565CAD055B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1770EEE-976F-441B-ABDF-900CEA6D1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04C5AAEC-B6AE-4474-8B0E-B23BE40D7145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059AD8-732C-4844-AFE7-CC7A78AE3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0D8D2344-07E0-42F8-AAE9-03A2DAB3BF58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A1ED33-658C-4466-BE5B-0485C5922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AA1FA-7881-4CC9-929D-2854C9C468F6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3E646-BF6C-46B3-94C0-10AF6B955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F18EFC77-C623-4885-B1C6-969C3C2F0417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148D7C-37C1-4D57-B2BE-A7A7823AC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07203F81-4587-4D00-9F48-EAADCD45B14C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938DA3D-F483-4571-9858-7811CA6F3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6B1596E1-7575-4B3D-ADC2-BD2AA63F8695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9A1A03-AF59-43B0-BE96-EB653E18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D37FC8CA-6686-4082-8E00-681D42EE158A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9BE423-D25D-4092-9E40-DE59CC16A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CC350D47-FEFB-438D-9F3C-109CAB21A2A1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1A56F1-D7A9-498D-97A0-4C861649D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A808C92B-E6AF-4498-8EC6-4178979FCEFC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25FFBF-9FF0-484C-BEFF-493E37FF3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479454CA-CB29-41B9-82B8-131399DEFBA9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E5778F7-9750-4C42-883D-65B88D3BC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25143-13DC-4D79-8540-B09030E2C1FE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BF50B-59B0-4A03-B227-BE02CA94F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83D3-6B62-4F75-B051-6481CA64DA25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E0874-F640-44CE-84DD-AE506CD83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89C4B-AEBF-4256-BA17-1B78BCA10C5F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7DD36-D715-499B-AB8C-2ECCB048C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5057-EAC6-4601-8885-F66187D411ED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2489E-E2EF-4AD7-BE23-4194253D4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14688-B99C-4525-BD38-FDCA5B8D2E5D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EC83B-6099-4FE5-8247-3A1949325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A58D99-2FC5-4570-8EB7-FBCF6E7E2B0E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49902-4216-4C5E-B13B-60C4AFD05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2" r:id="rId2"/>
    <p:sldLayoutId id="2147483781" r:id="rId3"/>
    <p:sldLayoutId id="2147483780" r:id="rId4"/>
    <p:sldLayoutId id="2147483779" r:id="rId5"/>
    <p:sldLayoutId id="2147483778" r:id="rId6"/>
    <p:sldLayoutId id="2147483777" r:id="rId7"/>
    <p:sldLayoutId id="2147483776" r:id="rId8"/>
    <p:sldLayoutId id="2147483775" r:id="rId9"/>
    <p:sldLayoutId id="2147483774" r:id="rId10"/>
    <p:sldLayoutId id="214748377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490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21ED89-62C5-4704-A7A0-1B0583BC0139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578978-4AFC-40AE-BA8C-BDB6131A2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0AC753-A20A-41FF-AEAF-49842C47C591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715C99-F61A-4330-AFC5-39B6BEA5D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6395A9-025A-454B-9183-FCBE9BEB2633}" type="datetime1">
              <a:rPr lang="en-CA"/>
              <a:pPr>
                <a:defRPr/>
              </a:pPr>
              <a:t>20/02/2012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8C74B-2941-45AE-9329-D8D2F0F72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.jpe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2"/>
          <p:cNvSpPr txBox="1">
            <a:spLocks noChangeArrowheads="1"/>
          </p:cNvSpPr>
          <p:nvPr/>
        </p:nvSpPr>
        <p:spPr bwMode="auto">
          <a:xfrm>
            <a:off x="0" y="6627813"/>
            <a:ext cx="47529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900">
                <a:latin typeface="Calibri" pitchFamily="34" charset="0"/>
              </a:rPr>
              <a:t>Source:  Bloomberg.com, GGGB2YR:IND, January 31, 2012</a:t>
            </a:r>
          </a:p>
        </p:txBody>
      </p:sp>
      <p:pic>
        <p:nvPicPr>
          <p:cNvPr id="54274" name="Picture 2" descr="C:\Users\Susan\Pictures\Maison &amp; Sami Logos\Schachter 002.jpg"/>
          <p:cNvPicPr>
            <a:picLocks noChangeAspect="1" noChangeArrowheads="1"/>
          </p:cNvPicPr>
          <p:nvPr/>
        </p:nvPicPr>
        <p:blipFill>
          <a:blip r:embed="rId2"/>
          <a:srcRect l="36195" r="30927" b="32368"/>
          <a:stretch>
            <a:fillRect/>
          </a:stretch>
        </p:blipFill>
        <p:spPr bwMode="auto">
          <a:xfrm>
            <a:off x="8721725" y="52388"/>
            <a:ext cx="342900" cy="525462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54275" name="TextBox 4"/>
          <p:cNvSpPr txBox="1">
            <a:spLocks noChangeArrowheads="1"/>
          </p:cNvSpPr>
          <p:nvPr/>
        </p:nvSpPr>
        <p:spPr bwMode="auto">
          <a:xfrm>
            <a:off x="1219200" y="285750"/>
            <a:ext cx="6711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000" b="1">
                <a:solidFill>
                  <a:srgbClr val="31859C"/>
                </a:solidFill>
                <a:latin typeface="Calibri" pitchFamily="34" charset="0"/>
              </a:rPr>
              <a:t>10 Yr. Greek Government Bonds</a:t>
            </a:r>
          </a:p>
        </p:txBody>
      </p:sp>
      <p:sp>
        <p:nvSpPr>
          <p:cNvPr id="5427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DADDA7-3A3A-4362-B093-F3623C36E920}" type="slidenum">
              <a:rPr lang="en-US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757238"/>
            <a:ext cx="784860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Box 2"/>
          <p:cNvSpPr txBox="1">
            <a:spLocks noChangeArrowheads="1"/>
          </p:cNvSpPr>
          <p:nvPr/>
        </p:nvSpPr>
        <p:spPr bwMode="auto">
          <a:xfrm>
            <a:off x="0" y="6627813"/>
            <a:ext cx="47529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900">
                <a:latin typeface="Calibri" pitchFamily="34" charset="0"/>
              </a:rPr>
              <a:t>Source:  Stockcharts.com,  February 1, 2012</a:t>
            </a:r>
          </a:p>
        </p:txBody>
      </p:sp>
      <p:pic>
        <p:nvPicPr>
          <p:cNvPr id="68610" name="Picture 2" descr="C:\Users\Susan\Pictures\Maison &amp; Sami Logos\Schachter 002.jpg"/>
          <p:cNvPicPr>
            <a:picLocks noChangeAspect="1" noChangeArrowheads="1"/>
          </p:cNvPicPr>
          <p:nvPr/>
        </p:nvPicPr>
        <p:blipFill>
          <a:blip r:embed="rId2"/>
          <a:srcRect l="36195" r="30927" b="32368"/>
          <a:stretch>
            <a:fillRect/>
          </a:stretch>
        </p:blipFill>
        <p:spPr bwMode="auto">
          <a:xfrm>
            <a:off x="8721725" y="52388"/>
            <a:ext cx="342900" cy="525462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438400" y="315913"/>
            <a:ext cx="4191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Shanghai Stock Market</a:t>
            </a:r>
            <a:endParaRPr lang="en-CA" sz="20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6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80F1CC-B103-46BC-8442-33CC5203DD4D}" type="slidenum">
              <a:rPr lang="en-US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68613" name="Group 15"/>
          <p:cNvGrpSpPr>
            <a:grpSpLocks/>
          </p:cNvGrpSpPr>
          <p:nvPr/>
        </p:nvGrpSpPr>
        <p:grpSpPr bwMode="auto">
          <a:xfrm>
            <a:off x="76200" y="1408113"/>
            <a:ext cx="8991600" cy="4383087"/>
            <a:chOff x="0" y="1102942"/>
            <a:chExt cx="9220200" cy="4383458"/>
          </a:xfrm>
        </p:grpSpPr>
        <p:pic>
          <p:nvPicPr>
            <p:cNvPr id="6861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102942"/>
              <a:ext cx="8305800" cy="4383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76510" y="4395696"/>
              <a:ext cx="8103488" cy="822395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3678964" y="2935072"/>
              <a:ext cx="4471732" cy="233541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606844" y="2968412"/>
              <a:ext cx="3582921" cy="2213162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5704022" y="2742968"/>
              <a:ext cx="2358770" cy="1247881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303568" y="1695129"/>
              <a:ext cx="2978984" cy="1809903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7924423" y="3809858"/>
              <a:ext cx="353246" cy="219094"/>
            </a:xfrm>
            <a:prstGeom prst="ellipse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grpSp>
          <p:nvGrpSpPr>
            <p:cNvPr id="10" name="TextBox 9"/>
            <p:cNvGrpSpPr>
              <a:grpSpLocks/>
            </p:cNvGrpSpPr>
            <p:nvPr/>
          </p:nvGrpSpPr>
          <p:grpSpPr bwMode="auto">
            <a:xfrm>
              <a:off x="7960716" y="3633216"/>
              <a:ext cx="1268860" cy="676656"/>
              <a:chOff x="7839456" y="3938016"/>
              <a:chExt cx="1237488" cy="676656"/>
            </a:xfrm>
          </p:grpSpPr>
          <p:pic>
            <p:nvPicPr>
              <p:cNvPr id="68621" name="TextBox 9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839456" y="3938016"/>
                <a:ext cx="1237488" cy="676656"/>
              </a:xfrm>
              <a:prstGeom prst="rect">
                <a:avLst/>
              </a:prstGeom>
              <a:noFill/>
            </p:spPr>
          </p:pic>
          <p:sp>
            <p:nvSpPr>
              <p:cNvPr id="68622" name="Text Box 14"/>
              <p:cNvSpPr txBox="1">
                <a:spLocks noChangeArrowheads="1"/>
              </p:cNvSpPr>
              <p:nvPr/>
            </p:nvSpPr>
            <p:spPr bwMode="auto">
              <a:xfrm>
                <a:off x="8234042" y="3962400"/>
                <a:ext cx="833758" cy="332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CA" sz="1600">
                    <a:latin typeface="Calibri" pitchFamily="34" charset="0"/>
                  </a:rPr>
                  <a:t>? Target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Box 2"/>
          <p:cNvSpPr txBox="1">
            <a:spLocks noChangeArrowheads="1"/>
          </p:cNvSpPr>
          <p:nvPr/>
        </p:nvSpPr>
        <p:spPr bwMode="auto">
          <a:xfrm>
            <a:off x="0" y="6627813"/>
            <a:ext cx="47529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900">
                <a:latin typeface="Calibri" pitchFamily="34" charset="0"/>
              </a:rPr>
              <a:t>Source:  Stockcharts.com, February 1, 2012</a:t>
            </a:r>
          </a:p>
        </p:txBody>
      </p:sp>
      <p:pic>
        <p:nvPicPr>
          <p:cNvPr id="69634" name="Picture 2" descr="C:\Users\Susan\Pictures\Maison &amp; Sami Logos\Schachter 002.jpg"/>
          <p:cNvPicPr>
            <a:picLocks noChangeAspect="1" noChangeArrowheads="1"/>
          </p:cNvPicPr>
          <p:nvPr/>
        </p:nvPicPr>
        <p:blipFill>
          <a:blip r:embed="rId2"/>
          <a:srcRect l="36195" r="30927" b="32368"/>
          <a:stretch>
            <a:fillRect/>
          </a:stretch>
        </p:blipFill>
        <p:spPr bwMode="auto">
          <a:xfrm>
            <a:off x="8721725" y="52388"/>
            <a:ext cx="342900" cy="525462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00200" y="304800"/>
            <a:ext cx="5943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U.S. Dollar</a:t>
            </a:r>
            <a:endParaRPr lang="en-CA" sz="20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636" name="Slide Number Placeholder 1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F62173-B9A9-450A-B557-5DE628F35021}" type="slidenum">
              <a:rPr lang="en-US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69637" name="Group 7"/>
          <p:cNvGrpSpPr>
            <a:grpSpLocks/>
          </p:cNvGrpSpPr>
          <p:nvPr/>
        </p:nvGrpSpPr>
        <p:grpSpPr bwMode="auto">
          <a:xfrm>
            <a:off x="46038" y="1295400"/>
            <a:ext cx="9097962" cy="4340225"/>
            <a:chOff x="46774" y="1295400"/>
            <a:chExt cx="9097226" cy="4340657"/>
          </a:xfrm>
        </p:grpSpPr>
        <p:pic>
          <p:nvPicPr>
            <p:cNvPr id="6963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774" y="1295400"/>
              <a:ext cx="8208693" cy="4340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Connector 3"/>
            <p:cNvCxnSpPr/>
            <p:nvPr/>
          </p:nvCxnSpPr>
          <p:spPr>
            <a:xfrm>
              <a:off x="4388235" y="3711815"/>
              <a:ext cx="3895410" cy="439782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753330" y="5177224"/>
              <a:ext cx="3614446" cy="292129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7896326" y="3932500"/>
              <a:ext cx="390493" cy="298480"/>
            </a:xfrm>
            <a:prstGeom prst="ellipse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196075" y="2027311"/>
              <a:ext cx="5773270" cy="1097071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TextBox 29"/>
            <p:cNvGrpSpPr>
              <a:grpSpLocks/>
            </p:cNvGrpSpPr>
            <p:nvPr/>
          </p:nvGrpSpPr>
          <p:grpSpPr bwMode="auto">
            <a:xfrm>
              <a:off x="7912608" y="2956560"/>
              <a:ext cx="1243584" cy="664464"/>
              <a:chOff x="7912608" y="2956560"/>
              <a:chExt cx="1243584" cy="664464"/>
            </a:xfrm>
          </p:grpSpPr>
          <p:pic>
            <p:nvPicPr>
              <p:cNvPr id="69643" name="TextBox 29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912608" y="2956560"/>
                <a:ext cx="1243584" cy="664464"/>
              </a:xfrm>
              <a:prstGeom prst="rect">
                <a:avLst/>
              </a:prstGeom>
              <a:noFill/>
            </p:spPr>
          </p:pic>
          <p:sp>
            <p:nvSpPr>
              <p:cNvPr id="69644" name="Text Box 12"/>
              <p:cNvSpPr txBox="1">
                <a:spLocks noChangeArrowheads="1"/>
              </p:cNvSpPr>
              <p:nvPr/>
            </p:nvSpPr>
            <p:spPr bwMode="auto">
              <a:xfrm>
                <a:off x="8297982" y="2979890"/>
                <a:ext cx="846018" cy="325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CA" sz="1600">
                    <a:latin typeface="Calibri" pitchFamily="34" charset="0"/>
                  </a:rPr>
                  <a:t>Target 2</a:t>
                </a:r>
              </a:p>
            </p:txBody>
          </p:sp>
        </p:grpSp>
        <p:grpSp>
          <p:nvGrpSpPr>
            <p:cNvPr id="31" name="TextBox 30"/>
            <p:cNvGrpSpPr>
              <a:grpSpLocks/>
            </p:cNvGrpSpPr>
            <p:nvPr/>
          </p:nvGrpSpPr>
          <p:grpSpPr bwMode="auto">
            <a:xfrm>
              <a:off x="7912608" y="3938016"/>
              <a:ext cx="1243584" cy="664464"/>
              <a:chOff x="7912608" y="3938016"/>
              <a:chExt cx="1243584" cy="664464"/>
            </a:xfrm>
          </p:grpSpPr>
          <p:pic>
            <p:nvPicPr>
              <p:cNvPr id="69646" name="TextBox 30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912608" y="3938016"/>
                <a:ext cx="1243584" cy="664464"/>
              </a:xfrm>
              <a:prstGeom prst="rect">
                <a:avLst/>
              </a:prstGeom>
              <a:noFill/>
            </p:spPr>
          </p:pic>
          <p:sp>
            <p:nvSpPr>
              <p:cNvPr id="69647" name="Text Box 15"/>
              <p:cNvSpPr txBox="1">
                <a:spLocks noChangeArrowheads="1"/>
              </p:cNvSpPr>
              <p:nvPr/>
            </p:nvSpPr>
            <p:spPr bwMode="auto">
              <a:xfrm>
                <a:off x="8297982" y="3962400"/>
                <a:ext cx="846018" cy="325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CA" sz="1600">
                    <a:latin typeface="Calibri" pitchFamily="34" charset="0"/>
                  </a:rPr>
                  <a:t>Target 1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Box 1"/>
          <p:cNvSpPr txBox="1">
            <a:spLocks noChangeArrowheads="1"/>
          </p:cNvSpPr>
          <p:nvPr/>
        </p:nvSpPr>
        <p:spPr bwMode="auto">
          <a:xfrm>
            <a:off x="0" y="6627813"/>
            <a:ext cx="47529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900">
                <a:latin typeface="Calibri" pitchFamily="34" charset="0"/>
              </a:rPr>
              <a:t>Source:  Stockcharts.com, January 27, 2012</a:t>
            </a:r>
          </a:p>
        </p:txBody>
      </p:sp>
      <p:sp>
        <p:nvSpPr>
          <p:cNvPr id="7065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37B820-6630-4676-BE57-F507F323241A}" type="slidenum">
              <a:rPr lang="en-US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1163" y="315913"/>
            <a:ext cx="32210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DJI Bullish Percent Index</a:t>
            </a:r>
            <a:endParaRPr lang="en-CA" sz="2000" b="1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70660" name="Group 8"/>
          <p:cNvGrpSpPr>
            <a:grpSpLocks/>
          </p:cNvGrpSpPr>
          <p:nvPr/>
        </p:nvGrpSpPr>
        <p:grpSpPr bwMode="auto">
          <a:xfrm>
            <a:off x="288925" y="1112838"/>
            <a:ext cx="8550275" cy="4591050"/>
            <a:chOff x="288941" y="1112806"/>
            <a:chExt cx="8550259" cy="4591050"/>
          </a:xfrm>
        </p:grpSpPr>
        <p:grpSp>
          <p:nvGrpSpPr>
            <p:cNvPr id="70662" name="Group 5"/>
            <p:cNvGrpSpPr>
              <a:grpSpLocks/>
            </p:cNvGrpSpPr>
            <p:nvPr/>
          </p:nvGrpSpPr>
          <p:grpSpPr bwMode="auto">
            <a:xfrm>
              <a:off x="288941" y="1112806"/>
              <a:ext cx="8550259" cy="4591050"/>
              <a:chOff x="288941" y="1112806"/>
              <a:chExt cx="8550259" cy="4591050"/>
            </a:xfrm>
          </p:grpSpPr>
          <p:pic>
            <p:nvPicPr>
              <p:cNvPr id="10242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8941" y="1112806"/>
                <a:ext cx="8093060" cy="459105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/>
                <a:ext uri="{91240B29-F687-4F45-9708-019B960494DF}"/>
              </a:extLst>
            </p:spPr>
          </p:pic>
          <p:cxnSp>
            <p:nvCxnSpPr>
              <p:cNvPr id="4" name="Straight Connector 3"/>
              <p:cNvCxnSpPr/>
              <p:nvPr/>
            </p:nvCxnSpPr>
            <p:spPr>
              <a:xfrm>
                <a:off x="304816" y="1981168"/>
                <a:ext cx="7543786" cy="0"/>
              </a:xfrm>
              <a:prstGeom prst="line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377841" y="4495768"/>
                <a:ext cx="7619986" cy="0"/>
              </a:xfrm>
              <a:prstGeom prst="line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8047039" y="1176306"/>
                <a:ext cx="792161" cy="57626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defPPr>
                  <a:defRPr lang="en-US"/>
                </a:defPPr>
                <a:lvl1pPr algn="ctr">
                  <a:defRPr sz="1050">
                    <a:solidFill>
                      <a:schemeClr val="dk1"/>
                    </a:solidFill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CA" dirty="0"/>
                  <a:t>Market Expensive SELL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966077" y="4648168"/>
                <a:ext cx="720724" cy="57785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defPPr>
                  <a:defRPr lang="en-US"/>
                </a:defPPr>
                <a:lvl1pPr algn="ctr">
                  <a:defRPr sz="1050">
                    <a:solidFill>
                      <a:schemeClr val="dk1"/>
                    </a:solidFill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CA" dirty="0"/>
                  <a:t>Market Cheap BUY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62015" y="1828768"/>
                <a:ext cx="304799" cy="304800"/>
              </a:xfrm>
              <a:prstGeom prst="ellipse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33613" y="1904968"/>
                <a:ext cx="304799" cy="304800"/>
              </a:xfrm>
              <a:prstGeom prst="ellipse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352810" y="1371568"/>
                <a:ext cx="304799" cy="304800"/>
              </a:xfrm>
              <a:prstGeom prst="ellipse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826008" y="1617631"/>
                <a:ext cx="304799" cy="304800"/>
              </a:xfrm>
              <a:prstGeom prst="ellipse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324605" y="1219168"/>
                <a:ext cx="304799" cy="304800"/>
              </a:xfrm>
              <a:prstGeom prst="ellipse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086603" y="1447768"/>
                <a:ext cx="304799" cy="304800"/>
              </a:xfrm>
              <a:prstGeom prst="ellipse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858004" y="4419568"/>
                <a:ext cx="304799" cy="304800"/>
              </a:xfrm>
              <a:prstGeom prst="ellipse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791206" y="5257768"/>
                <a:ext cx="304799" cy="304800"/>
              </a:xfrm>
              <a:prstGeom prst="ellipse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663837" y="5257768"/>
                <a:ext cx="304799" cy="304800"/>
              </a:xfrm>
              <a:prstGeom prst="ellipse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057413" y="5105368"/>
                <a:ext cx="304799" cy="304800"/>
              </a:xfrm>
              <a:prstGeom prst="ellipse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</p:grpSp>
        <p:sp>
          <p:nvSpPr>
            <p:cNvPr id="8" name="Down Arrow 7"/>
            <p:cNvSpPr/>
            <p:nvPr/>
          </p:nvSpPr>
          <p:spPr>
            <a:xfrm rot="7480978">
              <a:off x="8036719" y="1535876"/>
              <a:ext cx="290513" cy="609599"/>
            </a:xfrm>
            <a:prstGeom prst="downArrow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  <p:pic>
        <p:nvPicPr>
          <p:cNvPr id="70661" name="Picture 2" descr="C:\Users\Susan\Pictures\Maison &amp; Sami Logos\Schachter 002.jpg"/>
          <p:cNvPicPr>
            <a:picLocks noChangeAspect="1" noChangeArrowheads="1"/>
          </p:cNvPicPr>
          <p:nvPr/>
        </p:nvPicPr>
        <p:blipFill>
          <a:blip r:embed="rId3"/>
          <a:srcRect l="36195" r="30927" b="32368"/>
          <a:stretch>
            <a:fillRect/>
          </a:stretch>
        </p:blipFill>
        <p:spPr bwMode="auto">
          <a:xfrm>
            <a:off x="8721725" y="52388"/>
            <a:ext cx="342900" cy="525462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Box 1"/>
          <p:cNvSpPr txBox="1">
            <a:spLocks noChangeArrowheads="1"/>
          </p:cNvSpPr>
          <p:nvPr/>
        </p:nvSpPr>
        <p:spPr bwMode="auto">
          <a:xfrm>
            <a:off x="0" y="6627813"/>
            <a:ext cx="47529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900">
                <a:latin typeface="Calibri" pitchFamily="34" charset="0"/>
              </a:rPr>
              <a:t>Source:  Stockcharts.com, January 30, 2012</a:t>
            </a:r>
          </a:p>
        </p:txBody>
      </p:sp>
      <p:pic>
        <p:nvPicPr>
          <p:cNvPr id="71682" name="Picture 2" descr="C:\Users\Susan\Pictures\Maison &amp; Sami Logos\Schachter 002.jpg"/>
          <p:cNvPicPr>
            <a:picLocks noChangeAspect="1" noChangeArrowheads="1"/>
          </p:cNvPicPr>
          <p:nvPr/>
        </p:nvPicPr>
        <p:blipFill>
          <a:blip r:embed="rId2"/>
          <a:srcRect l="36195" r="30927" b="32368"/>
          <a:stretch>
            <a:fillRect/>
          </a:stretch>
        </p:blipFill>
        <p:spPr bwMode="auto">
          <a:xfrm>
            <a:off x="8721725" y="52388"/>
            <a:ext cx="342900" cy="525462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67000" y="339725"/>
            <a:ext cx="3810000" cy="401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Dow Jones </a:t>
            </a:r>
            <a:r>
              <a:rPr lang="en-CA" sz="20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CA" sz="20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ndustrial Index</a:t>
            </a:r>
            <a:endParaRPr lang="en-CA" sz="20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684" name="Slide Number Placeholder 3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FF368F-E3F2-4A19-938F-575DD672B200}" type="slidenum">
              <a:rPr lang="en-US">
                <a:solidFill>
                  <a:srgbClr val="000000"/>
                </a:solidFill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solidFill>
                <a:srgbClr val="000000"/>
              </a:solidFill>
              <a:cs typeface="Calibri" pitchFamily="34" charset="0"/>
            </a:endParaRPr>
          </a:p>
        </p:txBody>
      </p:sp>
      <p:grpSp>
        <p:nvGrpSpPr>
          <p:cNvPr id="71685" name="Group 31"/>
          <p:cNvGrpSpPr>
            <a:grpSpLocks/>
          </p:cNvGrpSpPr>
          <p:nvPr/>
        </p:nvGrpSpPr>
        <p:grpSpPr bwMode="auto">
          <a:xfrm>
            <a:off x="0" y="1447800"/>
            <a:ext cx="8945563" cy="4572000"/>
            <a:chOff x="1" y="1447800"/>
            <a:chExt cx="8945487" cy="4572000"/>
          </a:xfrm>
        </p:grpSpPr>
        <p:pic>
          <p:nvPicPr>
            <p:cNvPr id="7168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1447800"/>
              <a:ext cx="8458199" cy="4442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8305730" y="3546475"/>
              <a:ext cx="639758" cy="415925"/>
            </a:xfrm>
            <a:prstGeom prst="rect">
              <a:avLst/>
            </a:prstGeom>
            <a:gradFill>
              <a:gsLst>
                <a:gs pos="82000">
                  <a:schemeClr val="tx2">
                    <a:lumMod val="40000"/>
                    <a:lumOff val="60000"/>
                  </a:schemeClr>
                </a:gs>
                <a:gs pos="46000">
                  <a:srgbClr val="C4D6EB"/>
                </a:gs>
              </a:gsLst>
              <a:lin ang="5400000" scaled="0"/>
            </a:gra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defPPr>
                <a:defRPr lang="en-US"/>
              </a:defPPr>
              <a:lvl1pPr algn="ctr">
                <a:defRPr sz="1050">
                  <a:solidFill>
                    <a:schemeClr val="dk1"/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dirty="0"/>
                <a:t>Q1/12  Target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705544" y="5181600"/>
              <a:ext cx="990592" cy="415925"/>
            </a:xfrm>
            <a:prstGeom prst="rect">
              <a:avLst/>
            </a:prstGeom>
            <a:gradFill>
              <a:gsLst>
                <a:gs pos="82000">
                  <a:schemeClr val="tx2">
                    <a:lumMod val="40000"/>
                    <a:lumOff val="60000"/>
                  </a:schemeClr>
                </a:gs>
                <a:gs pos="46000">
                  <a:srgbClr val="C4D6EB"/>
                </a:gs>
              </a:gsLst>
              <a:lin ang="5400000" scaled="0"/>
            </a:gra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defPPr>
                <a:defRPr lang="en-US"/>
              </a:defPPr>
              <a:lvl1pPr algn="ctr">
                <a:defRPr sz="1050"/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dirty="0"/>
                <a:t>2012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dirty="0"/>
                <a:t>Target Low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371822" y="1981200"/>
              <a:ext cx="5086307" cy="83820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816202" y="3200400"/>
              <a:ext cx="5905450" cy="106680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943551" y="1981200"/>
              <a:ext cx="1904984" cy="403860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990593" y="2462213"/>
              <a:ext cx="639758" cy="4159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defPPr>
                <a:defRPr lang="en-US"/>
              </a:defPPr>
              <a:lvl1pPr algn="ctr">
                <a:defRPr sz="1050"/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dirty="0"/>
                <a:t>80% Bulls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57384" y="5405438"/>
              <a:ext cx="639758" cy="254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defPPr>
                <a:defRPr lang="en-US"/>
              </a:defPPr>
              <a:lvl1pPr algn="ctr">
                <a:defRPr sz="1050"/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dirty="0"/>
                <a:t>4% Bulls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06980" y="5175250"/>
              <a:ext cx="639758" cy="254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defPPr>
                <a:defRPr lang="en-US"/>
              </a:defPPr>
              <a:lvl1pPr algn="ctr">
                <a:defRPr sz="1050"/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dirty="0"/>
                <a:t>4% Bulls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52959" y="1600200"/>
              <a:ext cx="639758" cy="4159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defPPr>
                <a:defRPr lang="en-US"/>
              </a:defPPr>
              <a:lvl1pPr algn="ctr">
                <a:defRPr sz="1050"/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dirty="0"/>
                <a:t>98% Bulls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696136" y="2235200"/>
              <a:ext cx="639758" cy="4143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defPPr>
                <a:defRPr lang="en-US"/>
              </a:defPPr>
              <a:lvl1pPr algn="ctr">
                <a:defRPr sz="1050"/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dirty="0"/>
                <a:t>93% Bulls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04800"/>
            <a:ext cx="3810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Baltic Freight Rates</a:t>
            </a:r>
            <a:endParaRPr lang="en-CA" sz="20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706" name="TextBox 2"/>
          <p:cNvSpPr txBox="1">
            <a:spLocks noChangeArrowheads="1"/>
          </p:cNvSpPr>
          <p:nvPr/>
        </p:nvSpPr>
        <p:spPr bwMode="auto">
          <a:xfrm>
            <a:off x="0" y="6627813"/>
            <a:ext cx="47529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900">
                <a:latin typeface="Calibri" pitchFamily="34" charset="0"/>
              </a:rPr>
              <a:t>Source:  Stockcharts.com, January 27, 2012</a:t>
            </a: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4B3DDD-FD86-4506-A2A9-51BA1FEB828A}" type="slidenum">
              <a:rPr lang="en-US">
                <a:solidFill>
                  <a:srgbClr val="000000"/>
                </a:solidFill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srgbClr val="000000"/>
              </a:solidFill>
              <a:cs typeface="Calibri" pitchFamily="34" charset="0"/>
            </a:endParaRPr>
          </a:p>
        </p:txBody>
      </p:sp>
      <p:grpSp>
        <p:nvGrpSpPr>
          <p:cNvPr id="72708" name="Group 36"/>
          <p:cNvGrpSpPr>
            <a:grpSpLocks/>
          </p:cNvGrpSpPr>
          <p:nvPr/>
        </p:nvGrpSpPr>
        <p:grpSpPr bwMode="auto">
          <a:xfrm>
            <a:off x="169863" y="914400"/>
            <a:ext cx="8745537" cy="5526088"/>
            <a:chOff x="170212" y="914400"/>
            <a:chExt cx="8745188" cy="5525363"/>
          </a:xfrm>
        </p:grpSpPr>
        <p:pic>
          <p:nvPicPr>
            <p:cNvPr id="7271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0212" y="1371600"/>
              <a:ext cx="8745188" cy="464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711" name="TextBox 4"/>
            <p:cNvSpPr txBox="1">
              <a:spLocks noChangeArrowheads="1"/>
            </p:cNvSpPr>
            <p:nvPr/>
          </p:nvSpPr>
          <p:spPr bwMode="auto">
            <a:xfrm>
              <a:off x="228600" y="1143000"/>
              <a:ext cx="9906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200">
                  <a:latin typeface="Calibri" pitchFamily="34" charset="0"/>
                </a:rPr>
                <a:t>BDI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05688" y="2474708"/>
              <a:ext cx="639737" cy="41587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defPPr>
                <a:defRPr lang="en-US"/>
              </a:defPPr>
              <a:lvl1pPr algn="ctr">
                <a:defRPr sz="1050"/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dirty="0"/>
                <a:t>DOW Top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67429" y="1523920"/>
              <a:ext cx="639736" cy="2539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defPPr>
                <a:defRPr lang="en-US"/>
              </a:defPPr>
              <a:lvl1pPr algn="ctr">
                <a:defRPr sz="1050"/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dirty="0"/>
                <a:t>BDI Top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50009" y="6023893"/>
              <a:ext cx="795305" cy="4158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defPPr>
                <a:defRPr lang="en-US"/>
              </a:defPPr>
              <a:lvl1pPr algn="ctr">
                <a:defRPr sz="1050"/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dirty="0"/>
                <a:t>BDI Bottom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04041" y="5330246"/>
              <a:ext cx="777844" cy="41428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defPPr>
                <a:defRPr lang="en-US"/>
              </a:defPPr>
              <a:lvl1pPr algn="ctr">
                <a:defRPr sz="1050"/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dirty="0"/>
                <a:t>DOW Bottom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10476" y="5412785"/>
              <a:ext cx="1046121" cy="2539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defPPr>
                <a:defRPr lang="en-US"/>
              </a:defPPr>
              <a:lvl1pPr algn="ctr">
                <a:defRPr sz="1050"/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dirty="0"/>
                <a:t>BDI Breakdown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21494" y="2585819"/>
              <a:ext cx="639737" cy="2539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defPPr>
                <a:defRPr lang="en-US"/>
              </a:defPPr>
              <a:lvl1pPr algn="ctr">
                <a:defRPr sz="1050"/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dirty="0"/>
                <a:t>BDI Top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5486537" y="1420747"/>
              <a:ext cx="0" cy="15745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165875" y="914400"/>
              <a:ext cx="639737" cy="41587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defPPr>
                <a:defRPr lang="en-US"/>
              </a:defPPr>
              <a:lvl1pPr algn="ctr">
                <a:defRPr sz="1050"/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dirty="0"/>
                <a:t>DOW Top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705688" y="5142945"/>
              <a:ext cx="205731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6134211" y="3123910"/>
              <a:ext cx="685773" cy="304760"/>
            </a:xfrm>
            <a:prstGeom prst="ellipse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27" name="Oval 26"/>
            <p:cNvSpPr/>
            <p:nvPr/>
          </p:nvSpPr>
          <p:spPr>
            <a:xfrm>
              <a:off x="4724567" y="2057250"/>
              <a:ext cx="685773" cy="304760"/>
            </a:xfrm>
            <a:prstGeom prst="ellipse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29" name="Oval 28"/>
            <p:cNvSpPr/>
            <p:nvPr/>
          </p:nvSpPr>
          <p:spPr>
            <a:xfrm>
              <a:off x="7175569" y="5028660"/>
              <a:ext cx="685773" cy="304760"/>
            </a:xfrm>
            <a:prstGeom prst="ellipse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30" name="Oval 29"/>
            <p:cNvSpPr/>
            <p:nvPr/>
          </p:nvSpPr>
          <p:spPr>
            <a:xfrm>
              <a:off x="5327793" y="5642943"/>
              <a:ext cx="685773" cy="304760"/>
            </a:xfrm>
            <a:prstGeom prst="ellipse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6934279" y="2995340"/>
              <a:ext cx="0" cy="2809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Down Arrow 35"/>
            <p:cNvSpPr/>
            <p:nvPr/>
          </p:nvSpPr>
          <p:spPr>
            <a:xfrm>
              <a:off x="5921494" y="4933423"/>
              <a:ext cx="46036" cy="399998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  <p:pic>
        <p:nvPicPr>
          <p:cNvPr id="72709" name="Picture 2" descr="C:\Users\Susan\Pictures\Maison &amp; Sami Logos\Schachter 002.jpg"/>
          <p:cNvPicPr>
            <a:picLocks noChangeAspect="1" noChangeArrowheads="1"/>
          </p:cNvPicPr>
          <p:nvPr/>
        </p:nvPicPr>
        <p:blipFill>
          <a:blip r:embed="rId3"/>
          <a:srcRect l="36195" r="30927" b="32368"/>
          <a:stretch>
            <a:fillRect/>
          </a:stretch>
        </p:blipFill>
        <p:spPr bwMode="auto">
          <a:xfrm>
            <a:off x="8721725" y="52388"/>
            <a:ext cx="342900" cy="525462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0E0E4D-3182-4178-8608-15D3B0445348}" type="slidenum">
              <a:rPr lang="en-US" smtClean="0">
                <a:solidFill>
                  <a:srgbClr val="000000"/>
                </a:solidFill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mtClean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0"/>
            <a:ext cx="5184775" cy="1341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Fearless Forecasts</a:t>
            </a:r>
            <a:br>
              <a:rPr lang="en-US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 </a:t>
            </a:r>
            <a:r>
              <a:rPr lang="en-US" sz="3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2012 </a:t>
            </a:r>
            <a:r>
              <a:rPr lang="en-US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Global</a:t>
            </a:r>
          </a:p>
        </p:txBody>
      </p:sp>
      <p:pic>
        <p:nvPicPr>
          <p:cNvPr id="73731" name="Picture 5" descr="LM1_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182245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3732" name="Group 6"/>
          <p:cNvGrpSpPr>
            <a:grpSpLocks/>
          </p:cNvGrpSpPr>
          <p:nvPr/>
        </p:nvGrpSpPr>
        <p:grpSpPr bwMode="auto">
          <a:xfrm>
            <a:off x="7019925" y="188913"/>
            <a:ext cx="1944688" cy="1223962"/>
            <a:chOff x="4105" y="346"/>
            <a:chExt cx="1406" cy="952"/>
          </a:xfrm>
        </p:grpSpPr>
        <p:sp>
          <p:nvSpPr>
            <p:cNvPr id="73738" name="Rectangle 7"/>
            <p:cNvSpPr>
              <a:spLocks noChangeArrowheads="1"/>
            </p:cNvSpPr>
            <p:nvPr/>
          </p:nvSpPr>
          <p:spPr bwMode="auto">
            <a:xfrm>
              <a:off x="4105" y="346"/>
              <a:ext cx="1406" cy="952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pic>
          <p:nvPicPr>
            <p:cNvPr id="73739" name="Picture 8" descr="sami_log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41" y="482"/>
              <a:ext cx="1095" cy="691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3733" name="Text Box 58"/>
          <p:cNvSpPr txBox="1">
            <a:spLocks noChangeArrowheads="1"/>
          </p:cNvSpPr>
          <p:nvPr/>
        </p:nvSpPr>
        <p:spPr bwMode="auto">
          <a:xfrm>
            <a:off x="2051050" y="1576388"/>
            <a:ext cx="6408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8845" name="Text Box 61"/>
          <p:cNvSpPr txBox="1">
            <a:spLocks noChangeArrowheads="1"/>
          </p:cNvSpPr>
          <p:nvPr/>
        </p:nvSpPr>
        <p:spPr bwMode="auto">
          <a:xfrm>
            <a:off x="3505200" y="1981200"/>
            <a:ext cx="5078413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+mn-lt"/>
                <a:cs typeface="+mn-cs"/>
              </a:rPr>
              <a:t>Rollercoaster </a:t>
            </a:r>
            <a:r>
              <a:rPr lang="en-US" sz="2400" b="1" dirty="0">
                <a:solidFill>
                  <a:prstClr val="black"/>
                </a:solidFill>
                <a:latin typeface="+mn-lt"/>
                <a:cs typeface="+mn-cs"/>
              </a:rPr>
              <a:t>market year for bonds, stocks &amp; </a:t>
            </a:r>
            <a:r>
              <a:rPr lang="en-US" sz="2400" b="1" dirty="0">
                <a:solidFill>
                  <a:prstClr val="black"/>
                </a:solidFill>
                <a:latin typeface="+mn-lt"/>
                <a:cs typeface="+mn-cs"/>
              </a:rPr>
              <a:t>commodities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prstClr val="black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defRPr/>
            </a:pPr>
            <a:r>
              <a:rPr lang="en-US" sz="2400" b="1" dirty="0">
                <a:solidFill>
                  <a:srgbClr val="008080"/>
                </a:solidFill>
                <a:latin typeface="+mn-lt"/>
                <a:cs typeface="+mn-cs"/>
              </a:rPr>
              <a:t>A number of </a:t>
            </a:r>
            <a:r>
              <a:rPr lang="en-US" sz="2400" b="1" dirty="0">
                <a:solidFill>
                  <a:srgbClr val="008080"/>
                </a:solidFill>
                <a:latin typeface="+mn-lt"/>
                <a:cs typeface="+mn-cs"/>
              </a:rPr>
              <a:t>European </a:t>
            </a:r>
            <a:r>
              <a:rPr lang="en-US" sz="2400" b="1" dirty="0">
                <a:solidFill>
                  <a:srgbClr val="008080"/>
                </a:solidFill>
                <a:latin typeface="+mn-lt"/>
                <a:cs typeface="+mn-cs"/>
              </a:rPr>
              <a:t>countries </a:t>
            </a:r>
            <a:r>
              <a:rPr lang="en-US" sz="2400" b="1" dirty="0">
                <a:solidFill>
                  <a:srgbClr val="008080"/>
                </a:solidFill>
                <a:latin typeface="+mn-lt"/>
                <a:cs typeface="+mn-cs"/>
              </a:rPr>
              <a:t>will </a:t>
            </a:r>
            <a:r>
              <a:rPr lang="en-US" sz="2400" b="1" dirty="0">
                <a:solidFill>
                  <a:srgbClr val="008080"/>
                </a:solidFill>
                <a:latin typeface="+mn-lt"/>
                <a:cs typeface="+mn-cs"/>
              </a:rPr>
              <a:t>default / restructure their </a:t>
            </a:r>
            <a:r>
              <a:rPr lang="en-US" sz="2400" b="1" dirty="0">
                <a:solidFill>
                  <a:srgbClr val="008080"/>
                </a:solidFill>
                <a:latin typeface="+mn-lt"/>
                <a:cs typeface="+mn-cs"/>
              </a:rPr>
              <a:t>debt </a:t>
            </a:r>
            <a:r>
              <a:rPr lang="en-US" sz="2400" b="1" dirty="0">
                <a:solidFill>
                  <a:srgbClr val="008080"/>
                </a:solidFill>
                <a:latin typeface="+mn-lt"/>
                <a:cs typeface="+mn-cs"/>
              </a:rPr>
              <a:t>(Greece leads, followed by Hungary, Portugal, Austria etc.)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defRPr/>
            </a:pPr>
            <a:endParaRPr lang="en-US" sz="2400" b="1" dirty="0">
              <a:solidFill>
                <a:srgbClr val="00808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+mn-lt"/>
                <a:cs typeface="+mn-cs"/>
              </a:rPr>
              <a:t>US </a:t>
            </a:r>
            <a:r>
              <a:rPr lang="en-US" sz="2400" b="1" dirty="0">
                <a:solidFill>
                  <a:prstClr val="black"/>
                </a:solidFill>
                <a:latin typeface="+mn-lt"/>
                <a:cs typeface="+mn-cs"/>
              </a:rPr>
              <a:t>Dollar </a:t>
            </a:r>
            <a:r>
              <a:rPr lang="en-US" sz="2400" b="1" dirty="0">
                <a:solidFill>
                  <a:prstClr val="black"/>
                </a:solidFill>
                <a:latin typeface="+mn-lt"/>
                <a:cs typeface="+mn-cs"/>
              </a:rPr>
              <a:t>will surprise to the upside (Debt </a:t>
            </a:r>
            <a:r>
              <a:rPr lang="en-US" sz="2400" b="1" dirty="0">
                <a:solidFill>
                  <a:prstClr val="black"/>
                </a:solidFill>
                <a:latin typeface="+mn-lt"/>
                <a:cs typeface="+mn-cs"/>
              </a:rPr>
              <a:t>Ceiling, </a:t>
            </a:r>
            <a:r>
              <a:rPr lang="en-US" sz="2400" b="1" dirty="0">
                <a:solidFill>
                  <a:prstClr val="black"/>
                </a:solidFill>
                <a:latin typeface="+mn-lt"/>
                <a:cs typeface="+mn-cs"/>
              </a:rPr>
              <a:t>Obstructionist Republican House</a:t>
            </a:r>
            <a:endParaRPr lang="en-US" sz="2400" b="1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grpSp>
        <p:nvGrpSpPr>
          <p:cNvPr id="73735" name="Group 2"/>
          <p:cNvGrpSpPr>
            <a:grpSpLocks/>
          </p:cNvGrpSpPr>
          <p:nvPr/>
        </p:nvGrpSpPr>
        <p:grpSpPr bwMode="auto">
          <a:xfrm>
            <a:off x="76200" y="2819400"/>
            <a:ext cx="3048000" cy="3124200"/>
            <a:chOff x="76200" y="1828800"/>
            <a:chExt cx="2286000" cy="2286000"/>
          </a:xfrm>
        </p:grpSpPr>
        <p:pic>
          <p:nvPicPr>
            <p:cNvPr id="7373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200" y="1828800"/>
              <a:ext cx="22860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TextBox 1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914" y="3369899"/>
              <a:ext cx="2295144" cy="67353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6988" y="269875"/>
            <a:ext cx="6551612" cy="584200"/>
          </a:xfrm>
          <a:extLst/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sz="3200" b="1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Factors </a:t>
            </a:r>
            <a:r>
              <a:rPr lang="en-US" sz="3200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Effecting </a:t>
            </a:r>
            <a:r>
              <a:rPr lang="en-US" sz="3200" b="1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Oil Prices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95438"/>
            <a:ext cx="8229600" cy="2214562"/>
          </a:xfrm>
        </p:spPr>
        <p:txBody>
          <a:bodyPr/>
          <a:lstStyle/>
          <a:p>
            <a:pPr eaLnBrk="1" hangingPunct="1">
              <a:buClr>
                <a:srgbClr val="006600"/>
              </a:buClr>
              <a:buFont typeface="Wingdings" pitchFamily="2" charset="2"/>
              <a:buChar char="Ø"/>
            </a:pPr>
            <a:r>
              <a:rPr lang="en-US" sz="1800" b="1" smtClean="0">
                <a:latin typeface="Calibri" pitchFamily="34" charset="0"/>
                <a:cs typeface="Calibri" pitchFamily="34" charset="0"/>
              </a:rPr>
              <a:t>High U.S. Inventories – Risk of recession remains</a:t>
            </a:r>
          </a:p>
          <a:p>
            <a:pPr eaLnBrk="1" hangingPunct="1">
              <a:buClr>
                <a:srgbClr val="006600"/>
              </a:buClr>
              <a:buFont typeface="Wingdings" pitchFamily="2" charset="2"/>
              <a:buChar char="Ø"/>
            </a:pPr>
            <a:r>
              <a:rPr lang="en-US" sz="1800" b="1" smtClean="0">
                <a:latin typeface="Calibri" pitchFamily="34" charset="0"/>
                <a:cs typeface="Calibri" pitchFamily="34" charset="0"/>
              </a:rPr>
              <a:t>Financial Crisis in Europe – Economies heading into recession lowers energy demand</a:t>
            </a:r>
          </a:p>
          <a:p>
            <a:pPr eaLnBrk="1" hangingPunct="1">
              <a:buClr>
                <a:srgbClr val="006600"/>
              </a:buClr>
              <a:buFont typeface="Wingdings" pitchFamily="2" charset="2"/>
              <a:buChar char="Ø"/>
            </a:pPr>
            <a:r>
              <a:rPr lang="en-US" sz="1800" b="1" smtClean="0">
                <a:latin typeface="Calibri" pitchFamily="34" charset="0"/>
                <a:cs typeface="Calibri" pitchFamily="34" charset="0"/>
              </a:rPr>
              <a:t>Excess OECD Inventories</a:t>
            </a:r>
          </a:p>
          <a:p>
            <a:pPr eaLnBrk="1" hangingPunct="1">
              <a:buClr>
                <a:srgbClr val="006600"/>
              </a:buClr>
              <a:buFont typeface="Wingdings" pitchFamily="2" charset="2"/>
              <a:buChar char="Ø"/>
            </a:pPr>
            <a:r>
              <a:rPr lang="en-US" sz="1800" b="1" smtClean="0">
                <a:latin typeface="Calibri" pitchFamily="34" charset="0"/>
                <a:cs typeface="Calibri" pitchFamily="34" charset="0"/>
              </a:rPr>
              <a:t>Excess OPEC Supplies</a:t>
            </a:r>
          </a:p>
          <a:p>
            <a:pPr eaLnBrk="1" hangingPunct="1">
              <a:buClr>
                <a:srgbClr val="006600"/>
              </a:buClr>
              <a:buFont typeface="Wingdings" pitchFamily="2" charset="2"/>
              <a:buChar char="Ø"/>
            </a:pPr>
            <a:r>
              <a:rPr lang="en-US" sz="1800" b="1" smtClean="0">
                <a:latin typeface="Calibri" pitchFamily="34" charset="0"/>
                <a:cs typeface="Calibri" pitchFamily="34" charset="0"/>
              </a:rPr>
              <a:t>New Supplies from Iraq (3Mb/d – Current potential 5-6Mb/d by 2015-2018) Libya production is growing now 1.3Mb/d expect 1.6Mb/d in 2012 and 3.0Mb/d in 2015</a:t>
            </a:r>
          </a:p>
        </p:txBody>
      </p:sp>
      <p:pic>
        <p:nvPicPr>
          <p:cNvPr id="74756" name="Picture 2" descr="C:\Users\Susan\Pictures\Maison &amp; Sami Logos\Schachter 002.jpg"/>
          <p:cNvPicPr>
            <a:picLocks noChangeAspect="1" noChangeArrowheads="1"/>
          </p:cNvPicPr>
          <p:nvPr/>
        </p:nvPicPr>
        <p:blipFill>
          <a:blip r:embed="rId3"/>
          <a:srcRect l="36195" r="30927" b="32368"/>
          <a:stretch>
            <a:fillRect/>
          </a:stretch>
        </p:blipFill>
        <p:spPr bwMode="auto">
          <a:xfrm>
            <a:off x="8721725" y="52388"/>
            <a:ext cx="342900" cy="525462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8" name="Rectangl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7763" y="969963"/>
            <a:ext cx="1719262" cy="627062"/>
          </a:xfrm>
          <a:prstGeom prst="rect">
            <a:avLst/>
          </a:prstGeom>
          <a:noFill/>
        </p:spPr>
      </p:pic>
      <p:pic>
        <p:nvPicPr>
          <p:cNvPr id="9" name="Rectangle 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6975" y="4243388"/>
            <a:ext cx="1670050" cy="627062"/>
          </a:xfrm>
          <a:prstGeom prst="rect">
            <a:avLst/>
          </a:prstGeom>
          <a:noFill/>
        </p:spPr>
      </p:pic>
      <p:sp>
        <p:nvSpPr>
          <p:cNvPr id="74759" name="Rectangle 3"/>
          <p:cNvSpPr txBox="1">
            <a:spLocks noChangeArrowheads="1"/>
          </p:cNvSpPr>
          <p:nvPr/>
        </p:nvSpPr>
        <p:spPr bwMode="auto">
          <a:xfrm>
            <a:off x="457200" y="4956175"/>
            <a:ext cx="82296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Ø"/>
            </a:pPr>
            <a:r>
              <a:rPr lang="en-US" b="1">
                <a:latin typeface="Calibri" pitchFamily="34" charset="0"/>
                <a:cs typeface="Calibri" pitchFamily="34" charset="0"/>
              </a:rPr>
              <a:t>Moderate economic growth</a:t>
            </a:r>
          </a:p>
          <a:p>
            <a:pPr marL="342900" indent="-34290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Ø"/>
            </a:pPr>
            <a:r>
              <a:rPr lang="en-US" b="1">
                <a:latin typeface="Calibri" pitchFamily="34" charset="0"/>
                <a:cs typeface="Calibri" pitchFamily="34" charset="0"/>
              </a:rPr>
              <a:t>Iran Sabre – Rattling Straits of Hormuz</a:t>
            </a:r>
          </a:p>
        </p:txBody>
      </p:sp>
      <p:sp>
        <p:nvSpPr>
          <p:cNvPr id="7476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BAB730-B5CC-4948-A798-545ECCBF4118}" type="slidenum">
              <a:rPr lang="en-US" sz="12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0E724-52E6-47BE-9094-2DE5908B106C}" type="slidenum">
              <a:rPr lang="en-US" sz="12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285750"/>
            <a:ext cx="5113338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Petroleum Consumption United States</a:t>
            </a:r>
            <a:endParaRPr lang="en-CA" b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6803" name="TextBox 3"/>
          <p:cNvSpPr txBox="1">
            <a:spLocks noChangeArrowheads="1"/>
          </p:cNvSpPr>
          <p:nvPr/>
        </p:nvSpPr>
        <p:spPr bwMode="auto">
          <a:xfrm>
            <a:off x="0" y="6627813"/>
            <a:ext cx="313213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900">
                <a:latin typeface="Calibri" pitchFamily="34" charset="0"/>
                <a:cs typeface="Calibri" pitchFamily="34" charset="0"/>
              </a:rPr>
              <a:t>Source: WTRG Economics, January, 2012</a:t>
            </a:r>
          </a:p>
        </p:txBody>
      </p:sp>
      <p:grpSp>
        <p:nvGrpSpPr>
          <p:cNvPr id="76804" name="Group 4"/>
          <p:cNvGrpSpPr>
            <a:grpSpLocks/>
          </p:cNvGrpSpPr>
          <p:nvPr/>
        </p:nvGrpSpPr>
        <p:grpSpPr bwMode="auto">
          <a:xfrm>
            <a:off x="76200" y="990600"/>
            <a:ext cx="8915400" cy="5534025"/>
            <a:chOff x="889000" y="611560"/>
            <a:chExt cx="5734620" cy="345186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7039" y="609659"/>
              <a:ext cx="5085677" cy="3456130"/>
            </a:xfrm>
            <a:prstGeom prst="rect">
              <a:avLst/>
            </a:prstGeom>
            <a:noFill/>
          </p:spPr>
        </p:pic>
        <p:grpSp>
          <p:nvGrpSpPr>
            <p:cNvPr id="7" name="TextBox 6"/>
            <p:cNvGrpSpPr>
              <a:grpSpLocks/>
            </p:cNvGrpSpPr>
            <p:nvPr/>
          </p:nvGrpSpPr>
          <p:grpSpPr bwMode="auto">
            <a:xfrm>
              <a:off x="3639657" y="594450"/>
              <a:ext cx="815590" cy="425838"/>
              <a:chOff x="4352544" y="963168"/>
              <a:chExt cx="1267968" cy="682752"/>
            </a:xfrm>
          </p:grpSpPr>
          <p:pic>
            <p:nvPicPr>
              <p:cNvPr id="76807" name="TextBox 6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52544" y="963168"/>
                <a:ext cx="1267968" cy="682752"/>
              </a:xfrm>
              <a:prstGeom prst="rect">
                <a:avLst/>
              </a:prstGeom>
              <a:noFill/>
            </p:spPr>
          </p:pic>
          <p:sp>
            <p:nvSpPr>
              <p:cNvPr id="76808" name="Text Box 8"/>
              <p:cNvSpPr txBox="1">
                <a:spLocks noChangeArrowheads="1"/>
              </p:cNvSpPr>
              <p:nvPr/>
            </p:nvSpPr>
            <p:spPr bwMode="auto">
              <a:xfrm>
                <a:off x="4711234" y="990600"/>
                <a:ext cx="89558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CA" sz="1600"/>
                  <a:t>21.8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5516724" y="3018752"/>
              <a:ext cx="288978" cy="2544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1050" dirty="0">
                  <a:solidFill>
                    <a:srgbClr val="FF0000"/>
                  </a:solidFill>
                  <a:latin typeface="+mn-lt"/>
                  <a:cs typeface="+mn-cs"/>
                </a:rPr>
                <a:t>●</a:t>
              </a:r>
              <a:endParaRPr lang="en-CA" sz="105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grpSp>
          <p:nvGrpSpPr>
            <p:cNvPr id="9" name="TextBox 8"/>
            <p:cNvGrpSpPr>
              <a:grpSpLocks/>
            </p:cNvGrpSpPr>
            <p:nvPr/>
          </p:nvGrpSpPr>
          <p:grpSpPr bwMode="auto">
            <a:xfrm>
              <a:off x="5517868" y="2639993"/>
              <a:ext cx="1137121" cy="730008"/>
              <a:chOff x="7272528" y="4242816"/>
              <a:chExt cx="1767840" cy="1170432"/>
            </a:xfrm>
          </p:grpSpPr>
          <p:pic>
            <p:nvPicPr>
              <p:cNvPr id="76811" name="TextBox 8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272528" y="4242816"/>
                <a:ext cx="1767840" cy="1170432"/>
              </a:xfrm>
              <a:prstGeom prst="rect">
                <a:avLst/>
              </a:prstGeom>
              <a:noFill/>
            </p:spPr>
          </p:pic>
          <p:sp>
            <p:nvSpPr>
              <p:cNvPr id="76812" name="Text Box 12"/>
              <p:cNvSpPr txBox="1">
                <a:spLocks noChangeArrowheads="1"/>
              </p:cNvSpPr>
              <p:nvPr/>
            </p:nvSpPr>
            <p:spPr bwMode="auto">
              <a:xfrm>
                <a:off x="7642921" y="4267200"/>
                <a:ext cx="1348679" cy="830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CA" sz="1600"/>
                  <a:t>17.6 Mb/d  week ending Jan 27/12</a:t>
                </a:r>
              </a:p>
            </p:txBody>
          </p:sp>
        </p:grpSp>
      </p:grpSp>
      <p:pic>
        <p:nvPicPr>
          <p:cNvPr id="76805" name="Picture 2" descr="C:\Users\Susan\Pictures\Maison &amp; Sami Logos\Schachter 002.jpg"/>
          <p:cNvPicPr>
            <a:picLocks noChangeAspect="1" noChangeArrowheads="1"/>
          </p:cNvPicPr>
          <p:nvPr/>
        </p:nvPicPr>
        <p:blipFill>
          <a:blip r:embed="rId5"/>
          <a:srcRect l="36195" r="30927" b="32368"/>
          <a:stretch>
            <a:fillRect/>
          </a:stretch>
        </p:blipFill>
        <p:spPr bwMode="auto">
          <a:xfrm>
            <a:off x="8721725" y="52388"/>
            <a:ext cx="342900" cy="525462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463" y="200025"/>
            <a:ext cx="5113337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Petroleum Stock Coverage and Oil Price</a:t>
            </a:r>
            <a:endParaRPr lang="en-CA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7826" name="TextBox 3"/>
          <p:cNvSpPr txBox="1">
            <a:spLocks noChangeArrowheads="1"/>
          </p:cNvSpPr>
          <p:nvPr/>
        </p:nvSpPr>
        <p:spPr bwMode="auto">
          <a:xfrm>
            <a:off x="0" y="6627813"/>
            <a:ext cx="313213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900">
                <a:latin typeface="Calibri" pitchFamily="34" charset="0"/>
                <a:cs typeface="Calibri" pitchFamily="34" charset="0"/>
              </a:rPr>
              <a:t>Source: WTRG Economics, January, 2012</a:t>
            </a:r>
          </a:p>
        </p:txBody>
      </p:sp>
      <p:grpSp>
        <p:nvGrpSpPr>
          <p:cNvPr id="77827" name="Group 4"/>
          <p:cNvGrpSpPr>
            <a:grpSpLocks/>
          </p:cNvGrpSpPr>
          <p:nvPr/>
        </p:nvGrpSpPr>
        <p:grpSpPr bwMode="auto">
          <a:xfrm>
            <a:off x="76200" y="990600"/>
            <a:ext cx="8915400" cy="5410200"/>
            <a:chOff x="260648" y="683568"/>
            <a:chExt cx="6408712" cy="3456386"/>
          </a:xfrm>
        </p:grpSpPr>
        <p:pic>
          <p:nvPicPr>
            <p:cNvPr id="77830" name="Picture 2"/>
            <p:cNvPicPr>
              <a:picLocks noChangeAspect="1" noChangeArrowheads="1"/>
            </p:cNvPicPr>
            <p:nvPr/>
          </p:nvPicPr>
          <p:blipFill>
            <a:blip r:embed="rId2"/>
            <a:srcRect t="9824"/>
            <a:stretch>
              <a:fillRect/>
            </a:stretch>
          </p:blipFill>
          <p:spPr bwMode="auto">
            <a:xfrm>
              <a:off x="260648" y="683568"/>
              <a:ext cx="6408712" cy="3456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831" name="TextBox 6"/>
            <p:cNvSpPr txBox="1">
              <a:spLocks noChangeArrowheads="1"/>
            </p:cNvSpPr>
            <p:nvPr/>
          </p:nvSpPr>
          <p:spPr bwMode="auto">
            <a:xfrm>
              <a:off x="6007536" y="1207997"/>
              <a:ext cx="661824" cy="1671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100" b="1">
                  <a:solidFill>
                    <a:srgbClr val="00B050"/>
                  </a:solidFill>
                </a:rPr>
                <a:t>99.2 Days</a:t>
              </a:r>
            </a:p>
          </p:txBody>
        </p:sp>
        <p:sp>
          <p:nvSpPr>
            <p:cNvPr id="77832" name="TextBox 7"/>
            <p:cNvSpPr txBox="1">
              <a:spLocks noChangeArrowheads="1"/>
            </p:cNvSpPr>
            <p:nvPr/>
          </p:nvSpPr>
          <p:spPr bwMode="auto">
            <a:xfrm>
              <a:off x="5990541" y="2733185"/>
              <a:ext cx="672950" cy="1671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100" b="1">
                  <a:solidFill>
                    <a:srgbClr val="FF0000"/>
                  </a:solidFill>
                </a:rPr>
                <a:t>59.8 Days</a:t>
              </a:r>
            </a:p>
          </p:txBody>
        </p:sp>
      </p:grpSp>
      <p:sp>
        <p:nvSpPr>
          <p:cNvPr id="7782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6A2D7B-7297-4E73-B278-784E466F4725}" type="slidenum">
              <a:rPr lang="en-US" sz="12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7829" name="Picture 2" descr="C:\Users\Susan\Pictures\Maison &amp; Sami Logos\Schachter 002.jpg"/>
          <p:cNvPicPr>
            <a:picLocks noChangeAspect="1" noChangeArrowheads="1"/>
          </p:cNvPicPr>
          <p:nvPr/>
        </p:nvPicPr>
        <p:blipFill>
          <a:blip r:embed="rId3"/>
          <a:srcRect l="36195" r="30927" b="32368"/>
          <a:stretch>
            <a:fillRect/>
          </a:stretch>
        </p:blipFill>
        <p:spPr bwMode="auto">
          <a:xfrm>
            <a:off x="8721725" y="52388"/>
            <a:ext cx="342900" cy="525462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Users\Susan\Pictures\Maison &amp; Sami Logos\Schachter 002.jpg"/>
          <p:cNvPicPr>
            <a:picLocks noChangeAspect="1" noChangeArrowheads="1"/>
          </p:cNvPicPr>
          <p:nvPr/>
        </p:nvPicPr>
        <p:blipFill>
          <a:blip r:embed="rId2"/>
          <a:srcRect l="36195" r="30927" b="32368"/>
          <a:stretch>
            <a:fillRect/>
          </a:stretch>
        </p:blipFill>
        <p:spPr bwMode="auto">
          <a:xfrm>
            <a:off x="8721725" y="52388"/>
            <a:ext cx="342900" cy="525462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78851" name="TextBox 3"/>
          <p:cNvSpPr txBox="1">
            <a:spLocks noChangeArrowheads="1"/>
          </p:cNvSpPr>
          <p:nvPr/>
        </p:nvSpPr>
        <p:spPr bwMode="auto">
          <a:xfrm>
            <a:off x="2049463" y="285750"/>
            <a:ext cx="5113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000" b="1">
                <a:solidFill>
                  <a:srgbClr val="31859C"/>
                </a:solidFill>
                <a:latin typeface="Calibri" pitchFamily="34" charset="0"/>
                <a:cs typeface="Calibri" pitchFamily="34" charset="0"/>
              </a:rPr>
              <a:t>OECD Commercial Oil Stocks</a:t>
            </a:r>
          </a:p>
        </p:txBody>
      </p:sp>
      <p:grpSp>
        <p:nvGrpSpPr>
          <p:cNvPr id="78852" name="Group 8"/>
          <p:cNvGrpSpPr>
            <a:grpSpLocks/>
          </p:cNvGrpSpPr>
          <p:nvPr/>
        </p:nvGrpSpPr>
        <p:grpSpPr bwMode="auto">
          <a:xfrm>
            <a:off x="523875" y="990600"/>
            <a:ext cx="8162925" cy="5221288"/>
            <a:chOff x="304800" y="1543050"/>
            <a:chExt cx="8162925" cy="4668173"/>
          </a:xfrm>
        </p:grpSpPr>
        <p:pic>
          <p:nvPicPr>
            <p:cNvPr id="78854" name="Picture 2"/>
            <p:cNvPicPr>
              <a:picLocks noChangeAspect="1" noChangeArrowheads="1"/>
            </p:cNvPicPr>
            <p:nvPr/>
          </p:nvPicPr>
          <p:blipFill>
            <a:blip r:embed="rId3"/>
            <a:srcRect t="10582"/>
            <a:stretch>
              <a:fillRect/>
            </a:stretch>
          </p:blipFill>
          <p:spPr bwMode="auto">
            <a:xfrm>
              <a:off x="609600" y="1543050"/>
              <a:ext cx="7858125" cy="4668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304800" y="2819027"/>
              <a:ext cx="828675" cy="2767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12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59 days</a:t>
              </a:r>
              <a:endParaRPr lang="en-CA" sz="1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800" y="3515917"/>
              <a:ext cx="828675" cy="2767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12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52 days</a:t>
              </a:r>
              <a:endParaRPr lang="en-CA" sz="1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38200" y="3943136"/>
              <a:ext cx="2133600" cy="3079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14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Normal End of Winter</a:t>
              </a:r>
              <a:endParaRPr lang="en-CA" sz="1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838200" y="3792687"/>
              <a:ext cx="295275" cy="21857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853" name="Slide Number Placeholder 1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FD1BDB-81EB-416E-8C3F-184F508FC27E}" type="slidenum">
              <a:rPr lang="en-US">
                <a:solidFill>
                  <a:schemeClr val="tx1"/>
                </a:solidFill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solidFill>
                <a:schemeClr val="tx1"/>
              </a:solidFill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Box 1"/>
          <p:cNvSpPr txBox="1">
            <a:spLocks noChangeArrowheads="1"/>
          </p:cNvSpPr>
          <p:nvPr/>
        </p:nvSpPr>
        <p:spPr bwMode="auto">
          <a:xfrm>
            <a:off x="0" y="6627813"/>
            <a:ext cx="47529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900">
                <a:latin typeface="Calibri" pitchFamily="34" charset="0"/>
              </a:rPr>
              <a:t>Source:  Stockcharts.com, February 01, 2012</a:t>
            </a:r>
          </a:p>
        </p:txBody>
      </p:sp>
      <p:pic>
        <p:nvPicPr>
          <p:cNvPr id="55298" name="Picture 2" descr="C:\Users\Susan\Pictures\Maison &amp; Sami Logos\Schachter 002.jpg"/>
          <p:cNvPicPr>
            <a:picLocks noChangeAspect="1" noChangeArrowheads="1"/>
          </p:cNvPicPr>
          <p:nvPr/>
        </p:nvPicPr>
        <p:blipFill>
          <a:blip r:embed="rId2"/>
          <a:srcRect l="36195" r="30927" b="32368"/>
          <a:stretch>
            <a:fillRect/>
          </a:stretch>
        </p:blipFill>
        <p:spPr bwMode="auto">
          <a:xfrm>
            <a:off x="8721725" y="52388"/>
            <a:ext cx="342900" cy="525462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1219200" y="285750"/>
            <a:ext cx="6711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000" b="1">
                <a:solidFill>
                  <a:srgbClr val="31859C"/>
                </a:solidFill>
                <a:latin typeface="Calibri" pitchFamily="34" charset="0"/>
                <a:cs typeface="Calibri" pitchFamily="34" charset="0"/>
              </a:rPr>
              <a:t>Greek Stock Market</a:t>
            </a:r>
          </a:p>
        </p:txBody>
      </p:sp>
      <p:grpSp>
        <p:nvGrpSpPr>
          <p:cNvPr id="55300" name="Group 7"/>
          <p:cNvGrpSpPr>
            <a:grpSpLocks/>
          </p:cNvGrpSpPr>
          <p:nvPr/>
        </p:nvGrpSpPr>
        <p:grpSpPr bwMode="auto">
          <a:xfrm>
            <a:off x="174625" y="1143000"/>
            <a:ext cx="8816975" cy="4648200"/>
            <a:chOff x="381000" y="1143000"/>
            <a:chExt cx="8511480" cy="4434841"/>
          </a:xfrm>
        </p:grpSpPr>
        <p:pic>
          <p:nvPicPr>
            <p:cNvPr id="5530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1143000"/>
              <a:ext cx="8420582" cy="4434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Connector 3"/>
            <p:cNvCxnSpPr/>
            <p:nvPr/>
          </p:nvCxnSpPr>
          <p:spPr>
            <a:xfrm>
              <a:off x="3047542" y="4134398"/>
              <a:ext cx="5844938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7370712" y="3286204"/>
              <a:ext cx="1305686" cy="1237453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930073" y="3157460"/>
              <a:ext cx="606868" cy="339277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1600" dirty="0">
                  <a:solidFill>
                    <a:schemeClr val="accent5">
                      <a:lumMod val="75000"/>
                    </a:schemeClr>
                  </a:solidFill>
                  <a:latin typeface="+mn-lt"/>
                  <a:cs typeface="+mn-cs"/>
                </a:rPr>
                <a:t>77%</a:t>
              </a:r>
              <a:endParaRPr lang="en-CA" sz="1600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7850383" y="3199870"/>
              <a:ext cx="226809" cy="27112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4" name="Oval 13"/>
            <p:cNvSpPr/>
            <p:nvPr/>
          </p:nvSpPr>
          <p:spPr>
            <a:xfrm>
              <a:off x="6628985" y="4146515"/>
              <a:ext cx="686558" cy="304440"/>
            </a:xfrm>
            <a:prstGeom prst="ellipse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8" name="Oval 17"/>
            <p:cNvSpPr/>
            <p:nvPr/>
          </p:nvSpPr>
          <p:spPr>
            <a:xfrm>
              <a:off x="3429134" y="4134398"/>
              <a:ext cx="685025" cy="304440"/>
            </a:xfrm>
            <a:prstGeom prst="ellipse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9" name="Oval 18"/>
            <p:cNvSpPr/>
            <p:nvPr/>
          </p:nvSpPr>
          <p:spPr>
            <a:xfrm>
              <a:off x="6857326" y="2971161"/>
              <a:ext cx="686558" cy="305956"/>
            </a:xfrm>
            <a:prstGeom prst="ellipse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  <p:sp>
        <p:nvSpPr>
          <p:cNvPr id="5530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097595-D457-4B0A-A2FC-F6BCF5C6CDDE}" type="slidenum">
              <a:rPr lang="en-US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113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000" b="1">
                <a:solidFill>
                  <a:srgbClr val="31859C"/>
                </a:solidFill>
                <a:latin typeface="Calibri" pitchFamily="34" charset="0"/>
              </a:rPr>
              <a:t>OPEC Surplus Crude Oil Production Capacity</a:t>
            </a:r>
          </a:p>
        </p:txBody>
      </p:sp>
      <p:pic>
        <p:nvPicPr>
          <p:cNvPr id="79874" name="Picture 2" descr="C:\Users\Susan\Pictures\Maison &amp; Sami Logos\Schachter 002.jpg"/>
          <p:cNvPicPr>
            <a:picLocks noChangeAspect="1" noChangeArrowheads="1"/>
          </p:cNvPicPr>
          <p:nvPr/>
        </p:nvPicPr>
        <p:blipFill>
          <a:blip r:embed="rId2"/>
          <a:srcRect l="36195" r="30927" b="32368"/>
          <a:stretch>
            <a:fillRect/>
          </a:stretch>
        </p:blipFill>
        <p:spPr bwMode="auto">
          <a:xfrm>
            <a:off x="8721725" y="52388"/>
            <a:ext cx="342900" cy="525462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7987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6AA1D5-E94E-480D-8954-D730D06388C6}" type="slidenum">
              <a:rPr lang="en-US">
                <a:solidFill>
                  <a:schemeClr val="tx1"/>
                </a:solidFill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solidFill>
                <a:schemeClr val="tx1"/>
              </a:solidFill>
              <a:cs typeface="Calibri" pitchFamily="34" charset="0"/>
            </a:endParaRPr>
          </a:p>
        </p:txBody>
      </p:sp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3"/>
          <a:srcRect t="16933"/>
          <a:stretch>
            <a:fillRect/>
          </a:stretch>
        </p:blipFill>
        <p:spPr bwMode="auto">
          <a:xfrm>
            <a:off x="646113" y="990600"/>
            <a:ext cx="780256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Box 1"/>
          <p:cNvSpPr txBox="1">
            <a:spLocks noChangeArrowheads="1"/>
          </p:cNvSpPr>
          <p:nvPr/>
        </p:nvSpPr>
        <p:spPr bwMode="auto">
          <a:xfrm>
            <a:off x="0" y="6627813"/>
            <a:ext cx="47529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900">
                <a:latin typeface="Calibri" pitchFamily="34" charset="0"/>
              </a:rPr>
              <a:t>Source:  Stockcharts.com, February 1, 2012</a:t>
            </a:r>
          </a:p>
        </p:txBody>
      </p:sp>
      <p:pic>
        <p:nvPicPr>
          <p:cNvPr id="81922" name="Picture 2" descr="C:\Users\Susan\Pictures\Maison &amp; Sami Logos\Schachter 002.jpg"/>
          <p:cNvPicPr>
            <a:picLocks noChangeAspect="1" noChangeArrowheads="1"/>
          </p:cNvPicPr>
          <p:nvPr/>
        </p:nvPicPr>
        <p:blipFill>
          <a:blip r:embed="rId2"/>
          <a:srcRect l="36195" r="30927" b="32368"/>
          <a:stretch>
            <a:fillRect/>
          </a:stretch>
        </p:blipFill>
        <p:spPr bwMode="auto">
          <a:xfrm>
            <a:off x="8721725" y="52388"/>
            <a:ext cx="342900" cy="525462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81923" name="TextBox 13"/>
          <p:cNvSpPr txBox="1">
            <a:spLocks noChangeArrowheads="1"/>
          </p:cNvSpPr>
          <p:nvPr/>
        </p:nvSpPr>
        <p:spPr bwMode="auto">
          <a:xfrm>
            <a:off x="2049463" y="176213"/>
            <a:ext cx="5113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000" b="1">
                <a:solidFill>
                  <a:srgbClr val="31859C"/>
                </a:solidFill>
                <a:latin typeface="Calibri" pitchFamily="34" charset="0"/>
                <a:cs typeface="Calibri" pitchFamily="34" charset="0"/>
              </a:rPr>
              <a:t>WTI Oil Price Forecast</a:t>
            </a:r>
          </a:p>
        </p:txBody>
      </p:sp>
      <p:sp>
        <p:nvSpPr>
          <p:cNvPr id="81924" name="Slide Number Placeholder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F6D3A0-8775-4A4E-83D2-737B94200093}" type="slidenum">
              <a:rPr lang="en-US">
                <a:solidFill>
                  <a:schemeClr val="tx1"/>
                </a:solidFill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solidFill>
                <a:schemeClr val="tx1"/>
              </a:solidFill>
              <a:cs typeface="Calibri" pitchFamily="34" charset="0"/>
            </a:endParaRPr>
          </a:p>
        </p:txBody>
      </p:sp>
      <p:grpSp>
        <p:nvGrpSpPr>
          <p:cNvPr id="81925" name="Group 6"/>
          <p:cNvGrpSpPr>
            <a:grpSpLocks/>
          </p:cNvGrpSpPr>
          <p:nvPr/>
        </p:nvGrpSpPr>
        <p:grpSpPr bwMode="auto">
          <a:xfrm>
            <a:off x="152400" y="1306513"/>
            <a:ext cx="8894763" cy="4408487"/>
            <a:chOff x="152400" y="1306636"/>
            <a:chExt cx="8894148" cy="4408364"/>
          </a:xfrm>
        </p:grpSpPr>
        <p:pic>
          <p:nvPicPr>
            <p:cNvPr id="819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" y="1306636"/>
              <a:ext cx="8313982" cy="4408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8298887" y="2662323"/>
              <a:ext cx="707976" cy="4159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defPPr>
                <a:defRPr lang="en-US"/>
              </a:defPPr>
              <a:lvl1pPr algn="ctr">
                <a:defRPr sz="1050">
                  <a:solidFill>
                    <a:schemeClr val="dk1"/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dirty="0"/>
                <a:t>T1 Expected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5397137" y="1998767"/>
              <a:ext cx="2879526" cy="584184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8287775" y="3884664"/>
              <a:ext cx="758773" cy="4159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defPPr>
                <a:defRPr lang="en-US"/>
              </a:defPPr>
              <a:lvl1pPr algn="ctr">
                <a:defRPr sz="1050">
                  <a:solidFill>
                    <a:schemeClr val="dk1"/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dirty="0"/>
                <a:t>Market Panic Case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6562282" y="3054424"/>
              <a:ext cx="1609614" cy="73023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57179" y="3505262"/>
              <a:ext cx="7841708" cy="2209738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8063953" y="3437002"/>
              <a:ext cx="212710" cy="144458"/>
            </a:xfrm>
            <a:prstGeom prst="ellipse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20" name="Oval 19"/>
            <p:cNvSpPr/>
            <p:nvPr/>
          </p:nvSpPr>
          <p:spPr>
            <a:xfrm>
              <a:off x="8062366" y="2908378"/>
              <a:ext cx="219060" cy="292092"/>
            </a:xfrm>
            <a:prstGeom prst="ellipse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21" name="Oval 20"/>
            <p:cNvSpPr/>
            <p:nvPr/>
          </p:nvSpPr>
          <p:spPr>
            <a:xfrm>
              <a:off x="7441696" y="2217836"/>
              <a:ext cx="436533" cy="292092"/>
            </a:xfrm>
            <a:prstGeom prst="ellipse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22" name="Oval 21"/>
            <p:cNvSpPr/>
            <p:nvPr/>
          </p:nvSpPr>
          <p:spPr>
            <a:xfrm>
              <a:off x="5908277" y="1927331"/>
              <a:ext cx="542887" cy="290505"/>
            </a:xfrm>
            <a:prstGeom prst="ellipse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85750"/>
            <a:ext cx="6553200" cy="5842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Factors Effecting Natural Gas Prices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47838"/>
            <a:ext cx="8229600" cy="2093912"/>
          </a:xfrm>
        </p:spPr>
        <p:txBody>
          <a:bodyPr/>
          <a:lstStyle/>
          <a:p>
            <a:pPr>
              <a:buClr>
                <a:srgbClr val="006600"/>
              </a:buClr>
              <a:buFont typeface="Wingdings" pitchFamily="2" charset="2"/>
              <a:buChar char="Ø"/>
            </a:pPr>
            <a:r>
              <a:rPr lang="en-US" sz="1800" b="1" smtClean="0"/>
              <a:t>Rising demand for natural gas (Electrical, Commercial &amp; Industrial use)</a:t>
            </a: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r>
              <a:rPr lang="en-US" sz="1800" b="1" smtClean="0"/>
              <a:t>Lucrative hedge books running off</a:t>
            </a:r>
            <a:br>
              <a:rPr lang="en-US" sz="1800" b="1" smtClean="0"/>
            </a:br>
            <a:r>
              <a:rPr lang="en-US" sz="1800" b="1" smtClean="0"/>
              <a:t>-- $9-10/mcf 2009</a:t>
            </a:r>
          </a:p>
          <a:p>
            <a:pPr>
              <a:buClr>
                <a:srgbClr val="006600"/>
              </a:buClr>
              <a:buFont typeface="Wingdings" pitchFamily="2" charset="2"/>
              <a:buNone/>
            </a:pPr>
            <a:r>
              <a:rPr lang="en-US" sz="1800" b="1" smtClean="0"/>
              <a:t>	-- $5-6/mcf 2010-2012</a:t>
            </a: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r>
              <a:rPr lang="en-US" sz="1800" b="1" smtClean="0"/>
              <a:t>Producers beginning to shut in high cost natural gas production (Chesapeake leads U.S. producers)</a:t>
            </a:r>
          </a:p>
        </p:txBody>
      </p:sp>
      <p:pic>
        <p:nvPicPr>
          <p:cNvPr id="82948" name="Picture 2" descr="C:\Users\Susan\Pictures\Maison &amp; Sami Logos\Schachter 002.jpg"/>
          <p:cNvPicPr>
            <a:picLocks noChangeAspect="1" noChangeArrowheads="1"/>
          </p:cNvPicPr>
          <p:nvPr/>
        </p:nvPicPr>
        <p:blipFill>
          <a:blip r:embed="rId2"/>
          <a:srcRect l="36195" r="30927" b="32368"/>
          <a:stretch>
            <a:fillRect/>
          </a:stretch>
        </p:blipFill>
        <p:spPr bwMode="auto">
          <a:xfrm>
            <a:off x="8721725" y="52388"/>
            <a:ext cx="342900" cy="525462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82949" name="Rectangle 3"/>
          <p:cNvSpPr txBox="1">
            <a:spLocks noChangeArrowheads="1"/>
          </p:cNvSpPr>
          <p:nvPr/>
        </p:nvSpPr>
        <p:spPr bwMode="auto">
          <a:xfrm>
            <a:off x="457200" y="4619625"/>
            <a:ext cx="82296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Ø"/>
            </a:pPr>
            <a:r>
              <a:rPr lang="en-US" b="1">
                <a:latin typeface="Calibri" pitchFamily="34" charset="0"/>
                <a:cs typeface="Calibri" pitchFamily="34" charset="0"/>
              </a:rPr>
              <a:t>Very high storage</a:t>
            </a:r>
          </a:p>
          <a:p>
            <a:pPr marL="342900" indent="-34290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Ø"/>
            </a:pPr>
            <a:r>
              <a:rPr lang="en-US" b="1">
                <a:latin typeface="Calibri" pitchFamily="34" charset="0"/>
                <a:cs typeface="Calibri" pitchFamily="34" charset="0"/>
              </a:rPr>
              <a:t>Low demand this winter</a:t>
            </a:r>
          </a:p>
          <a:p>
            <a:pPr marL="342900" indent="-34290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Ø"/>
            </a:pPr>
            <a:r>
              <a:rPr lang="en-US" b="1">
                <a:latin typeface="Calibri" pitchFamily="34" charset="0"/>
                <a:cs typeface="Calibri" pitchFamily="34" charset="0"/>
              </a:rPr>
              <a:t>Large gas additions from liquids rich shale wells.</a:t>
            </a:r>
          </a:p>
        </p:txBody>
      </p:sp>
      <p:sp>
        <p:nvSpPr>
          <p:cNvPr id="8295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CB48A7-12D6-4B68-90A0-DF458E718A1C}" type="slidenum">
              <a:rPr lang="en-US">
                <a:solidFill>
                  <a:schemeClr val="tx1"/>
                </a:solidFill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solidFill>
                <a:schemeClr val="tx1"/>
              </a:solidFill>
              <a:cs typeface="Calibri" pitchFamily="34" charset="0"/>
            </a:endParaRPr>
          </a:p>
        </p:txBody>
      </p:sp>
      <p:pic>
        <p:nvPicPr>
          <p:cNvPr id="11" name="Rectangl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4438" y="3949700"/>
            <a:ext cx="1719262" cy="628650"/>
          </a:xfrm>
          <a:prstGeom prst="rect">
            <a:avLst/>
          </a:prstGeom>
          <a:noFill/>
        </p:spPr>
      </p:pic>
      <p:pic>
        <p:nvPicPr>
          <p:cNvPr id="12" name="Rectangl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1054100"/>
            <a:ext cx="1670050" cy="62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/>
          <p:cNvPicPr>
            <a:picLocks noChangeAspect="1" noChangeArrowheads="1"/>
          </p:cNvPicPr>
          <p:nvPr/>
        </p:nvPicPr>
        <p:blipFill>
          <a:blip r:embed="rId2"/>
          <a:srcRect t="7935"/>
          <a:stretch>
            <a:fillRect/>
          </a:stretch>
        </p:blipFill>
        <p:spPr bwMode="auto">
          <a:xfrm>
            <a:off x="188913" y="1025525"/>
            <a:ext cx="8650287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0" name="TextBox 2"/>
          <p:cNvSpPr txBox="1">
            <a:spLocks noChangeArrowheads="1"/>
          </p:cNvSpPr>
          <p:nvPr/>
        </p:nvSpPr>
        <p:spPr bwMode="auto">
          <a:xfrm>
            <a:off x="0" y="6627813"/>
            <a:ext cx="313213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900">
                <a:latin typeface="Calibri" pitchFamily="34" charset="0"/>
              </a:rPr>
              <a:t>Source: Energy Economist, January 10, 2012</a:t>
            </a:r>
          </a:p>
        </p:txBody>
      </p:sp>
      <p:pic>
        <p:nvPicPr>
          <p:cNvPr id="83971" name="Picture 2" descr="C:\Users\Susan\Pictures\Maison &amp; Sami Logos\Schachter 002.jpg"/>
          <p:cNvPicPr>
            <a:picLocks noChangeAspect="1" noChangeArrowheads="1"/>
          </p:cNvPicPr>
          <p:nvPr/>
        </p:nvPicPr>
        <p:blipFill>
          <a:blip r:embed="rId3"/>
          <a:srcRect l="36195" r="30927" b="32368"/>
          <a:stretch>
            <a:fillRect/>
          </a:stretch>
        </p:blipFill>
        <p:spPr bwMode="auto">
          <a:xfrm>
            <a:off x="8721725" y="52388"/>
            <a:ext cx="342900" cy="525462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95400" y="285750"/>
            <a:ext cx="65516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ea typeface="+mn-ea"/>
                <a:cs typeface="Calibri" pitchFamily="34" charset="0"/>
              </a:rPr>
              <a:t>Natural Gas Injection/Withdrawal Lower 48 States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ea typeface="+mn-ea"/>
              <a:cs typeface="Calibri" pitchFamily="34" charset="0"/>
            </a:endParaRPr>
          </a:p>
        </p:txBody>
      </p:sp>
      <p:sp>
        <p:nvSpPr>
          <p:cNvPr id="8397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8EDCD7-CFC6-4BCC-BE6A-D01469786281}" type="slidenum">
              <a:rPr lang="en-US">
                <a:solidFill>
                  <a:schemeClr val="tx1"/>
                </a:solidFill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solidFill>
                <a:schemeClr val="tx1"/>
              </a:solidFill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FFB75D-0A6A-46BF-9A73-79E68E2CCEA6}" type="slidenum">
              <a:rPr lang="en-US" sz="12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4994" name="TextBox 2"/>
          <p:cNvSpPr txBox="1">
            <a:spLocks noChangeArrowheads="1"/>
          </p:cNvSpPr>
          <p:nvPr/>
        </p:nvSpPr>
        <p:spPr bwMode="auto">
          <a:xfrm>
            <a:off x="0" y="6619875"/>
            <a:ext cx="49260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900">
                <a:latin typeface="Calibri" pitchFamily="34" charset="0"/>
                <a:cs typeface="Calibri" pitchFamily="34" charset="0"/>
              </a:rPr>
              <a:t>Source:   Stockcharts.com, February 09, 2012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209550"/>
            <a:ext cx="38877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Natural Gas Injections</a:t>
            </a:r>
            <a:endParaRPr lang="en-CA" sz="20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4996" name="Group 4"/>
          <p:cNvGrpSpPr>
            <a:grpSpLocks/>
          </p:cNvGrpSpPr>
          <p:nvPr/>
        </p:nvGrpSpPr>
        <p:grpSpPr bwMode="auto">
          <a:xfrm>
            <a:off x="220663" y="914400"/>
            <a:ext cx="8618537" cy="5003800"/>
            <a:chOff x="220587" y="1066800"/>
            <a:chExt cx="8618613" cy="5003390"/>
          </a:xfrm>
        </p:grpSpPr>
        <p:pic>
          <p:nvPicPr>
            <p:cNvPr id="8499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0587" y="1066800"/>
              <a:ext cx="8618613" cy="5003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val 10"/>
            <p:cNvSpPr/>
            <p:nvPr/>
          </p:nvSpPr>
          <p:spPr>
            <a:xfrm>
              <a:off x="3733755" y="5105069"/>
              <a:ext cx="2763862" cy="7635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647762" y="4832041"/>
              <a:ext cx="738195" cy="53335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47735" y="4419325"/>
              <a:ext cx="1066809" cy="2539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1050" dirty="0">
                  <a:latin typeface="+mn-lt"/>
                  <a:cs typeface="+mn-cs"/>
                </a:rPr>
                <a:t>5</a:t>
              </a:r>
              <a:r>
                <a:rPr lang="en-CA" sz="1050" dirty="0">
                  <a:latin typeface="+mn-lt"/>
                  <a:cs typeface="+mn-cs"/>
                </a:rPr>
                <a:t> Weeks Left</a:t>
              </a:r>
              <a:endParaRPr lang="en-CA" sz="1050" dirty="0">
                <a:latin typeface="+mn-lt"/>
                <a:cs typeface="+mn-cs"/>
              </a:endParaRPr>
            </a:p>
          </p:txBody>
        </p:sp>
      </p:grpSp>
      <p:pic>
        <p:nvPicPr>
          <p:cNvPr id="84997" name="Picture 2" descr="C:\Users\Susan\Pictures\Maison &amp; Sami Logos\Schachter 002.jpg"/>
          <p:cNvPicPr>
            <a:picLocks noChangeAspect="1" noChangeArrowheads="1"/>
          </p:cNvPicPr>
          <p:nvPr/>
        </p:nvPicPr>
        <p:blipFill>
          <a:blip r:embed="rId3"/>
          <a:srcRect l="36195" r="30927" b="32368"/>
          <a:stretch>
            <a:fillRect/>
          </a:stretch>
        </p:blipFill>
        <p:spPr bwMode="auto">
          <a:xfrm>
            <a:off x="8721725" y="52388"/>
            <a:ext cx="342900" cy="525462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75438" y="6175375"/>
            <a:ext cx="2133600" cy="476250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4D30EA-E6F0-4520-85EF-CFFDC15EC4DE}" type="slidenum">
              <a:rPr lang="en-US" sz="12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9463" y="285750"/>
            <a:ext cx="5113337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NYMEX US$/MCF</a:t>
            </a:r>
            <a:endParaRPr lang="en-CA" b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6019" name="TextBox 3"/>
          <p:cNvSpPr txBox="1">
            <a:spLocks noChangeArrowheads="1"/>
          </p:cNvSpPr>
          <p:nvPr/>
        </p:nvSpPr>
        <p:spPr bwMode="auto">
          <a:xfrm>
            <a:off x="0" y="6627813"/>
            <a:ext cx="396081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9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Source:  Stockcharts.com, February 1, 2012</a:t>
            </a:r>
          </a:p>
        </p:txBody>
      </p:sp>
      <p:grpSp>
        <p:nvGrpSpPr>
          <p:cNvPr id="86020" name="Group 4"/>
          <p:cNvGrpSpPr>
            <a:grpSpLocks/>
          </p:cNvGrpSpPr>
          <p:nvPr/>
        </p:nvGrpSpPr>
        <p:grpSpPr bwMode="auto">
          <a:xfrm>
            <a:off x="152400" y="1371600"/>
            <a:ext cx="8707438" cy="4648200"/>
            <a:chOff x="128212" y="1371600"/>
            <a:chExt cx="8960072" cy="4724400"/>
          </a:xfrm>
        </p:grpSpPr>
        <p:pic>
          <p:nvPicPr>
            <p:cNvPr id="8602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8212" y="1371600"/>
              <a:ext cx="8960072" cy="472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val 10"/>
            <p:cNvSpPr/>
            <p:nvPr/>
          </p:nvSpPr>
          <p:spPr>
            <a:xfrm>
              <a:off x="7493930" y="4598649"/>
              <a:ext cx="506403" cy="430812"/>
            </a:xfrm>
            <a:prstGeom prst="ellipse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dirty="0">
                <a:solidFill>
                  <a:schemeClr val="accent5">
                    <a:lumMod val="25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1493" y="4953625"/>
              <a:ext cx="506403" cy="430812"/>
            </a:xfrm>
            <a:prstGeom prst="ellipse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dirty="0">
                <a:solidFill>
                  <a:schemeClr val="accent5">
                    <a:lumMod val="2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455772" y="5105296"/>
              <a:ext cx="506403" cy="430812"/>
            </a:xfrm>
            <a:prstGeom prst="ellipse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dirty="0">
                <a:solidFill>
                  <a:schemeClr val="accent5">
                    <a:lumMod val="25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931661" y="5436069"/>
              <a:ext cx="506403" cy="430811"/>
            </a:xfrm>
            <a:prstGeom prst="ellipse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dirty="0">
                <a:solidFill>
                  <a:schemeClr val="accent5">
                    <a:lumMod val="25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838811" y="5665189"/>
              <a:ext cx="506403" cy="430811"/>
            </a:xfrm>
            <a:prstGeom prst="ellipse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dirty="0">
                <a:solidFill>
                  <a:schemeClr val="accent5">
                    <a:lumMod val="25000"/>
                  </a:schemeClr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8305809" y="4724504"/>
              <a:ext cx="506403" cy="430812"/>
            </a:xfrm>
            <a:prstGeom prst="ellipse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dirty="0">
                <a:solidFill>
                  <a:schemeClr val="accent5">
                    <a:lumMod val="25000"/>
                  </a:schemeClr>
                </a:solidFill>
              </a:endParaRPr>
            </a:p>
          </p:txBody>
        </p:sp>
      </p:grpSp>
      <p:pic>
        <p:nvPicPr>
          <p:cNvPr id="86021" name="Picture 2" descr="C:\Users\Susan\Pictures\Maison &amp; Sami Logos\Schachter 002.jpg"/>
          <p:cNvPicPr>
            <a:picLocks noChangeAspect="1" noChangeArrowheads="1"/>
          </p:cNvPicPr>
          <p:nvPr/>
        </p:nvPicPr>
        <p:blipFill>
          <a:blip r:embed="rId3"/>
          <a:srcRect l="36195" r="30927" b="32368"/>
          <a:stretch>
            <a:fillRect/>
          </a:stretch>
        </p:blipFill>
        <p:spPr bwMode="auto">
          <a:xfrm>
            <a:off x="8721725" y="52388"/>
            <a:ext cx="342900" cy="525462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  <p:grpSp>
        <p:nvGrpSpPr>
          <p:cNvPr id="6" name="TextBox 5"/>
          <p:cNvGrpSpPr>
            <a:grpSpLocks/>
          </p:cNvGrpSpPr>
          <p:nvPr/>
        </p:nvGrpSpPr>
        <p:grpSpPr bwMode="auto">
          <a:xfrm>
            <a:off x="8278813" y="4608513"/>
            <a:ext cx="736600" cy="725487"/>
            <a:chOff x="5215" y="2903"/>
            <a:chExt cx="464" cy="457"/>
          </a:xfrm>
        </p:grpSpPr>
        <p:pic>
          <p:nvPicPr>
            <p:cNvPr id="86022" name="TextBox 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15" y="2903"/>
              <a:ext cx="464" cy="457"/>
            </a:xfrm>
            <a:prstGeom prst="rect">
              <a:avLst/>
            </a:prstGeom>
            <a:noFill/>
          </p:spPr>
        </p:pic>
        <p:sp>
          <p:nvSpPr>
            <p:cNvPr id="86023" name="Text Box 7"/>
            <p:cNvSpPr txBox="1">
              <a:spLocks noChangeArrowheads="1"/>
            </p:cNvSpPr>
            <p:nvPr/>
          </p:nvSpPr>
          <p:spPr bwMode="auto">
            <a:xfrm>
              <a:off x="5472" y="2928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EB6168-44CC-4862-A9D3-1BDADD36197D}" type="slidenum">
              <a:rPr lang="en-US" sz="1200" smtClean="0">
                <a:latin typeface="Calibri" pitchFamily="34" charset="0"/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284163"/>
            <a:ext cx="5257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normAutofit/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buNone/>
              <a:defRPr sz="32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SAMI 2012 </a:t>
            </a:r>
            <a:r>
              <a:rPr lang="en-CA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Fearless Forecasts</a:t>
            </a:r>
          </a:p>
        </p:txBody>
      </p:sp>
      <p:pic>
        <p:nvPicPr>
          <p:cNvPr id="4" name="Table 3"/>
          <p:cNvPicPr>
            <a:picLocks noGrp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5" y="1530350"/>
            <a:ext cx="8699500" cy="4022725"/>
          </a:xfrm>
          <a:prstGeom prst="rect">
            <a:avLst/>
          </a:prstGeom>
          <a:noFill/>
        </p:spPr>
      </p:pic>
      <p:sp>
        <p:nvSpPr>
          <p:cNvPr id="87044" name="TextBox 4"/>
          <p:cNvSpPr txBox="1">
            <a:spLocks noChangeArrowheads="1"/>
          </p:cNvSpPr>
          <p:nvPr/>
        </p:nvSpPr>
        <p:spPr bwMode="auto">
          <a:xfrm>
            <a:off x="0" y="6627813"/>
            <a:ext cx="35814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900">
                <a:latin typeface="Calibri" pitchFamily="34" charset="0"/>
                <a:cs typeface="Calibri" pitchFamily="34" charset="0"/>
              </a:rPr>
              <a:t>Source:  SAMI Maison Energy Monthly, January 26, 2012</a:t>
            </a:r>
          </a:p>
        </p:txBody>
      </p:sp>
      <p:pic>
        <p:nvPicPr>
          <p:cNvPr id="870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76200"/>
            <a:ext cx="1347788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5" descr="LM1_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92075"/>
            <a:ext cx="12954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Box 2"/>
          <p:cNvSpPr txBox="1">
            <a:spLocks noChangeArrowheads="1"/>
          </p:cNvSpPr>
          <p:nvPr/>
        </p:nvSpPr>
        <p:spPr bwMode="auto">
          <a:xfrm>
            <a:off x="0" y="6627813"/>
            <a:ext cx="47529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900">
                <a:latin typeface="Calibri" pitchFamily="34" charset="0"/>
              </a:rPr>
              <a:t>Source:  Stockcharts.com, January 30, 2012</a:t>
            </a:r>
          </a:p>
        </p:txBody>
      </p:sp>
      <p:pic>
        <p:nvPicPr>
          <p:cNvPr id="88066" name="Picture 2" descr="C:\Users\Susan\Pictures\Maison &amp; Sami Logos\Schachter 002.jpg"/>
          <p:cNvPicPr>
            <a:picLocks noChangeAspect="1" noChangeArrowheads="1"/>
          </p:cNvPicPr>
          <p:nvPr/>
        </p:nvPicPr>
        <p:blipFill>
          <a:blip r:embed="rId2"/>
          <a:srcRect l="36195" r="30927" b="32368"/>
          <a:stretch>
            <a:fillRect/>
          </a:stretch>
        </p:blipFill>
        <p:spPr bwMode="auto">
          <a:xfrm>
            <a:off x="8721725" y="52388"/>
            <a:ext cx="342900" cy="525462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88067" name="TextBox 5"/>
          <p:cNvSpPr txBox="1">
            <a:spLocks noChangeArrowheads="1"/>
          </p:cNvSpPr>
          <p:nvPr/>
        </p:nvSpPr>
        <p:spPr bwMode="auto">
          <a:xfrm>
            <a:off x="2049463" y="284163"/>
            <a:ext cx="5113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000" b="1">
                <a:solidFill>
                  <a:srgbClr val="31859C"/>
                </a:solidFill>
                <a:latin typeface="Calibri" pitchFamily="34" charset="0"/>
                <a:cs typeface="Calibri" pitchFamily="34" charset="0"/>
              </a:rPr>
              <a:t>S&amp;P / TSX Energy Index Forecast</a:t>
            </a:r>
          </a:p>
        </p:txBody>
      </p:sp>
      <p:sp>
        <p:nvSpPr>
          <p:cNvPr id="88068" name="Slide Number Placeholder 2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0F8EA8-1A48-499B-B881-F1283CC5212F}" type="slidenum">
              <a:rPr lang="en-US">
                <a:solidFill>
                  <a:srgbClr val="000000"/>
                </a:solidFill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solidFill>
                <a:srgbClr val="000000"/>
              </a:solidFill>
              <a:cs typeface="Calibri" pitchFamily="34" charset="0"/>
            </a:endParaRPr>
          </a:p>
        </p:txBody>
      </p:sp>
      <p:grpSp>
        <p:nvGrpSpPr>
          <p:cNvPr id="88069" name="Group 1"/>
          <p:cNvGrpSpPr>
            <a:grpSpLocks/>
          </p:cNvGrpSpPr>
          <p:nvPr/>
        </p:nvGrpSpPr>
        <p:grpSpPr bwMode="auto">
          <a:xfrm>
            <a:off x="228600" y="1457325"/>
            <a:ext cx="8807450" cy="4257675"/>
            <a:chOff x="228600" y="1457325"/>
            <a:chExt cx="8806796" cy="4257675"/>
          </a:xfrm>
        </p:grpSpPr>
        <p:grpSp>
          <p:nvGrpSpPr>
            <p:cNvPr id="88070" name="Group 19"/>
            <p:cNvGrpSpPr>
              <a:grpSpLocks/>
            </p:cNvGrpSpPr>
            <p:nvPr/>
          </p:nvGrpSpPr>
          <p:grpSpPr bwMode="auto">
            <a:xfrm>
              <a:off x="228600" y="1457325"/>
              <a:ext cx="8053166" cy="4257675"/>
              <a:chOff x="228600" y="1447800"/>
              <a:chExt cx="8492430" cy="4398386"/>
            </a:xfrm>
          </p:grpSpPr>
          <p:pic>
            <p:nvPicPr>
              <p:cNvPr id="8807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8600" y="1447800"/>
                <a:ext cx="8341767" cy="4398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4" name="Straight Connector 3"/>
              <p:cNvCxnSpPr/>
              <p:nvPr/>
            </p:nvCxnSpPr>
            <p:spPr>
              <a:xfrm>
                <a:off x="4952534" y="2133305"/>
                <a:ext cx="3505286" cy="838023"/>
              </a:xfrm>
              <a:prstGeom prst="line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515238" y="3646994"/>
                <a:ext cx="6205395" cy="1077456"/>
              </a:xfrm>
              <a:prstGeom prst="line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endCxn id="9218" idx="3"/>
              </p:cNvCxnSpPr>
              <p:nvPr/>
            </p:nvCxnSpPr>
            <p:spPr>
              <a:xfrm>
                <a:off x="6934511" y="2210384"/>
                <a:ext cx="1635466" cy="1436609"/>
              </a:xfrm>
              <a:prstGeom prst="line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552846" y="2666294"/>
                <a:ext cx="2017130" cy="1677684"/>
              </a:xfrm>
              <a:prstGeom prst="line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/>
              <p:cNvSpPr/>
              <p:nvPr/>
            </p:nvSpPr>
            <p:spPr>
              <a:xfrm>
                <a:off x="5330850" y="2057867"/>
                <a:ext cx="574171" cy="305033"/>
              </a:xfrm>
              <a:prstGeom prst="ellipse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918803" y="3843789"/>
                <a:ext cx="575845" cy="305033"/>
              </a:xfrm>
              <a:prstGeom prst="ellipse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274326" y="2553136"/>
                <a:ext cx="574170" cy="305033"/>
              </a:xfrm>
              <a:prstGeom prst="ellipse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866520" y="4191462"/>
                <a:ext cx="575845" cy="305033"/>
              </a:xfrm>
              <a:prstGeom prst="ellipse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8076156" y="4486656"/>
                <a:ext cx="363251" cy="152516"/>
              </a:xfrm>
              <a:prstGeom prst="ellipse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</p:grpSp>
        <p:grpSp>
          <p:nvGrpSpPr>
            <p:cNvPr id="27" name="TextBox 26"/>
            <p:cNvGrpSpPr>
              <a:grpSpLocks/>
            </p:cNvGrpSpPr>
            <p:nvPr/>
          </p:nvGrpSpPr>
          <p:grpSpPr bwMode="auto">
            <a:xfrm>
              <a:off x="7784592" y="4297680"/>
              <a:ext cx="1274064" cy="1170432"/>
              <a:chOff x="7784592" y="4297680"/>
              <a:chExt cx="1274064" cy="1170432"/>
            </a:xfrm>
          </p:grpSpPr>
          <p:pic>
            <p:nvPicPr>
              <p:cNvPr id="88071" name="TextBox 26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784592" y="4297680"/>
                <a:ext cx="1274064" cy="1170432"/>
              </a:xfrm>
              <a:prstGeom prst="rect">
                <a:avLst/>
              </a:prstGeom>
              <a:noFill/>
            </p:spPr>
          </p:pic>
          <p:sp>
            <p:nvSpPr>
              <p:cNvPr id="88072" name="Text Box 8"/>
              <p:cNvSpPr txBox="1">
                <a:spLocks noChangeArrowheads="1"/>
              </p:cNvSpPr>
              <p:nvPr/>
            </p:nvSpPr>
            <p:spPr bwMode="auto">
              <a:xfrm>
                <a:off x="8153400" y="4322189"/>
                <a:ext cx="881996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CA" sz="1600">
                    <a:latin typeface="Calibri" pitchFamily="34" charset="0"/>
                  </a:rPr>
                  <a:t>Target 2 Worst Case</a:t>
                </a:r>
              </a:p>
            </p:txBody>
          </p:sp>
        </p:grpSp>
        <p:grpSp>
          <p:nvGrpSpPr>
            <p:cNvPr id="28" name="TextBox 27"/>
            <p:cNvGrpSpPr>
              <a:grpSpLocks/>
            </p:cNvGrpSpPr>
            <p:nvPr/>
          </p:nvGrpSpPr>
          <p:grpSpPr bwMode="auto">
            <a:xfrm>
              <a:off x="7784592" y="3749040"/>
              <a:ext cx="1261872" cy="682752"/>
              <a:chOff x="7784592" y="3749040"/>
              <a:chExt cx="1261872" cy="682752"/>
            </a:xfrm>
          </p:grpSpPr>
          <p:pic>
            <p:nvPicPr>
              <p:cNvPr id="88074" name="TextBox 27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784592" y="3749040"/>
                <a:ext cx="1261872" cy="682752"/>
              </a:xfrm>
              <a:prstGeom prst="rect">
                <a:avLst/>
              </a:prstGeom>
              <a:noFill/>
            </p:spPr>
          </p:pic>
          <p:sp>
            <p:nvSpPr>
              <p:cNvPr id="88075" name="Text Box 11"/>
              <p:cNvSpPr txBox="1">
                <a:spLocks noChangeArrowheads="1"/>
              </p:cNvSpPr>
              <p:nvPr/>
            </p:nvSpPr>
            <p:spPr bwMode="auto">
              <a:xfrm>
                <a:off x="8153400" y="3776246"/>
                <a:ext cx="88199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CA" sz="1600">
                    <a:latin typeface="Calibri" pitchFamily="34" charset="0"/>
                  </a:rPr>
                  <a:t>Target 1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979613" y="0"/>
            <a:ext cx="5184775" cy="1341438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Fearless Investment Forecasts</a:t>
            </a:r>
            <a:b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 2012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9090" name="Picture 5" descr="LM1_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1501775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1"/>
          <p:cNvSpPr txBox="1">
            <a:spLocks noChangeArrowheads="1"/>
          </p:cNvSpPr>
          <p:nvPr/>
        </p:nvSpPr>
        <p:spPr bwMode="auto">
          <a:xfrm>
            <a:off x="228600" y="1676400"/>
            <a:ext cx="8686800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1600" b="1" kern="0" dirty="0">
                <a:solidFill>
                  <a:prstClr val="black"/>
                </a:solidFill>
                <a:latin typeface="+mn-lt"/>
                <a:cs typeface="+mn-cs"/>
              </a:rPr>
              <a:t>Hold Significant Cash Reserves For Purchase Opportunities Once Panic / Climactic Market Occurs : Cash Has Optionality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1600" b="1" kern="0" dirty="0">
                <a:solidFill>
                  <a:prstClr val="black"/>
                </a:solidFill>
                <a:latin typeface="+mn-lt"/>
                <a:cs typeface="+mn-cs"/>
              </a:rPr>
              <a:t>For Aggressive Investors BUY Bearish ETF’s now.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1600" b="1" kern="0" dirty="0">
                <a:solidFill>
                  <a:prstClr val="black"/>
                </a:solidFill>
                <a:latin typeface="+mn-lt"/>
                <a:cs typeface="+mn-cs"/>
              </a:rPr>
              <a:t>Lock In Cheap Negative Interest Rates (Mortgages </a:t>
            </a:r>
            <a:r>
              <a:rPr lang="en-US" sz="1600" b="1" kern="0" dirty="0">
                <a:solidFill>
                  <a:prstClr val="black"/>
                </a:solidFill>
                <a:latin typeface="+mn-lt"/>
                <a:cs typeface="+mn-cs"/>
              </a:rPr>
              <a:t>F</a:t>
            </a:r>
            <a:r>
              <a:rPr lang="en-US" sz="1600" b="1" kern="0" dirty="0">
                <a:solidFill>
                  <a:prstClr val="black"/>
                </a:solidFill>
                <a:latin typeface="+mn-lt"/>
                <a:cs typeface="+mn-cs"/>
              </a:rPr>
              <a:t>or Individuals And Real Estate Investors And Corporate Long Term Bonds For Corporations)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1600" b="1" kern="0" dirty="0">
                <a:solidFill>
                  <a:prstClr val="black"/>
                </a:solidFill>
                <a:latin typeface="+mn-lt"/>
                <a:cs typeface="+mn-cs"/>
              </a:rPr>
              <a:t>When Fear Returns To Stock Market BUY Commodities – Gold, Oil etc.  Watch for &lt;10% Bulls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prstClr val="black"/>
                </a:solidFill>
                <a:latin typeface="+mn-lt"/>
                <a:cs typeface="+mn-cs"/>
              </a:rPr>
              <a:t>	</a:t>
            </a:r>
            <a:r>
              <a:rPr lang="en-US" sz="1600" b="1" kern="0" dirty="0">
                <a:solidFill>
                  <a:prstClr val="black"/>
                </a:solidFill>
                <a:latin typeface="+mn-lt"/>
                <a:cs typeface="+mn-cs"/>
              </a:rPr>
              <a:t>DJI Bullish % Index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prstClr val="black"/>
                </a:solidFill>
                <a:latin typeface="+mn-lt"/>
                <a:cs typeface="+mn-cs"/>
              </a:rPr>
              <a:t>	</a:t>
            </a:r>
            <a:r>
              <a:rPr lang="en-US" sz="1600" b="1" kern="0" dirty="0">
                <a:solidFill>
                  <a:prstClr val="black"/>
                </a:solidFill>
                <a:latin typeface="+mn-lt"/>
                <a:cs typeface="+mn-cs"/>
              </a:rPr>
              <a:t>S&amp;P Energy Sector Bullish % Index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prstClr val="black"/>
                </a:solidFill>
                <a:latin typeface="+mn-lt"/>
                <a:cs typeface="+mn-cs"/>
              </a:rPr>
              <a:t>	</a:t>
            </a:r>
            <a:r>
              <a:rPr lang="en-US" sz="1600" b="1" kern="0" dirty="0">
                <a:solidFill>
                  <a:prstClr val="black"/>
                </a:solidFill>
                <a:latin typeface="+mn-lt"/>
                <a:cs typeface="+mn-cs"/>
              </a:rPr>
              <a:t>Gold Mines Bullish % Index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1600" b="1" kern="0" dirty="0">
                <a:solidFill>
                  <a:prstClr val="black"/>
                </a:solidFill>
                <a:latin typeface="+mn-lt"/>
                <a:cs typeface="+mn-cs"/>
              </a:rPr>
              <a:t>Buy Energy Explorers with High Impact Potential On Weakness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solidFill>
                <a:prstClr val="black"/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prstClr val="black"/>
                </a:solidFill>
                <a:latin typeface="+mn-lt"/>
                <a:cs typeface="+mn-cs"/>
              </a:rPr>
              <a:t>			</a:t>
            </a:r>
            <a:r>
              <a:rPr lang="en-US" sz="2400" b="1" kern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Our Favourites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solidFill>
                <a:prstClr val="black"/>
              </a:solidFill>
              <a:latin typeface="+mn-lt"/>
              <a:cs typeface="+mn-cs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prstClr val="black"/>
                </a:solidFill>
                <a:latin typeface="+mn-lt"/>
                <a:cs typeface="+mn-cs"/>
              </a:rPr>
              <a:t>	</a:t>
            </a:r>
            <a:r>
              <a:rPr lang="en-US" sz="1600" b="1" u="sng" kern="0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Domestic</a:t>
            </a:r>
            <a:r>
              <a:rPr lang="en-US" sz="1600" b="1" kern="0" dirty="0">
                <a:solidFill>
                  <a:prstClr val="black"/>
                </a:solidFill>
                <a:latin typeface="+mn-lt"/>
                <a:cs typeface="+mn-cs"/>
              </a:rPr>
              <a:t>				</a:t>
            </a:r>
            <a:r>
              <a:rPr lang="en-US" sz="1600" b="1" u="sng" kern="0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International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u="sng" kern="0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prstClr val="black"/>
                </a:solidFill>
                <a:latin typeface="+mn-lt"/>
                <a:cs typeface="+mn-cs"/>
              </a:rPr>
              <a:t>	Delphi Energy (DEE)			Gran Tierra Energy (GTE)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prstClr val="black"/>
                </a:solidFill>
                <a:latin typeface="+mn-lt"/>
                <a:cs typeface="+mn-cs"/>
              </a:rPr>
              <a:t>	Guide Exploration (GO)		Niko Resources (NKO)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prstClr val="black"/>
                </a:solidFill>
                <a:latin typeface="+mn-lt"/>
                <a:cs typeface="+mn-cs"/>
              </a:rPr>
              <a:t>	Vero </a:t>
            </a:r>
            <a:r>
              <a:rPr lang="en-US" sz="1600" b="1" kern="0" dirty="0">
                <a:solidFill>
                  <a:prstClr val="black"/>
                </a:solidFill>
                <a:latin typeface="+mn-lt"/>
                <a:cs typeface="+mn-cs"/>
              </a:rPr>
              <a:t>Energy (VRO</a:t>
            </a:r>
            <a:r>
              <a:rPr lang="en-US" sz="1600" b="1" kern="0" dirty="0">
                <a:solidFill>
                  <a:prstClr val="black"/>
                </a:solidFill>
                <a:latin typeface="+mn-lt"/>
                <a:cs typeface="+mn-cs"/>
              </a:rPr>
              <a:t>)			Sterling Resources (SLG)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prstClr val="black"/>
                </a:solidFill>
                <a:latin typeface="+mn-lt"/>
                <a:cs typeface="+mn-cs"/>
              </a:rPr>
              <a:t>	</a:t>
            </a:r>
            <a:r>
              <a:rPr lang="en-US" sz="1600" b="1" kern="0" dirty="0">
                <a:solidFill>
                  <a:prstClr val="black"/>
                </a:solidFill>
                <a:latin typeface="+mn-lt"/>
                <a:cs typeface="+mn-cs"/>
              </a:rPr>
              <a:t>				WesternZagros (WZR)</a:t>
            </a:r>
          </a:p>
        </p:txBody>
      </p:sp>
      <p:sp>
        <p:nvSpPr>
          <p:cNvPr id="8909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9D8BD1-4DCA-4CF7-ACEB-FC92D6B8A8D5}" type="slidenum">
              <a:rPr lang="en-US">
                <a:solidFill>
                  <a:srgbClr val="000000"/>
                </a:solidFill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solidFill>
                <a:srgbClr val="000000"/>
              </a:solidFill>
              <a:cs typeface="Calibri" pitchFamily="34" charset="0"/>
            </a:endParaRPr>
          </a:p>
        </p:txBody>
      </p:sp>
      <p:pic>
        <p:nvPicPr>
          <p:cNvPr id="890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152400"/>
            <a:ext cx="14747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Box 1"/>
          <p:cNvSpPr txBox="1">
            <a:spLocks noChangeArrowheads="1"/>
          </p:cNvSpPr>
          <p:nvPr/>
        </p:nvSpPr>
        <p:spPr bwMode="auto">
          <a:xfrm>
            <a:off x="0" y="6627813"/>
            <a:ext cx="47529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900">
                <a:latin typeface="Calibri" pitchFamily="34" charset="0"/>
              </a:rPr>
              <a:t>Source:  Bloomberg.com, GSPT2YR:IND, February 2, 2012</a:t>
            </a:r>
          </a:p>
        </p:txBody>
      </p:sp>
      <p:pic>
        <p:nvPicPr>
          <p:cNvPr id="56322" name="Picture 2" descr="C:\Users\Susan\Pictures\Maison &amp; Sami Logos\Schachter 002.jpg"/>
          <p:cNvPicPr>
            <a:picLocks noChangeAspect="1" noChangeArrowheads="1"/>
          </p:cNvPicPr>
          <p:nvPr/>
        </p:nvPicPr>
        <p:blipFill>
          <a:blip r:embed="rId2"/>
          <a:srcRect l="36195" r="30927" b="32368"/>
          <a:stretch>
            <a:fillRect/>
          </a:stretch>
        </p:blipFill>
        <p:spPr bwMode="auto">
          <a:xfrm>
            <a:off x="8721725" y="52388"/>
            <a:ext cx="342900" cy="525462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56323" name="TextBox 5"/>
          <p:cNvSpPr txBox="1">
            <a:spLocks noChangeArrowheads="1"/>
          </p:cNvSpPr>
          <p:nvPr/>
        </p:nvSpPr>
        <p:spPr bwMode="auto">
          <a:xfrm>
            <a:off x="1219200" y="285750"/>
            <a:ext cx="6711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000" b="1">
                <a:solidFill>
                  <a:srgbClr val="31859C"/>
                </a:solidFill>
                <a:latin typeface="Calibri" pitchFamily="34" charset="0"/>
                <a:cs typeface="Calibri" pitchFamily="34" charset="0"/>
              </a:rPr>
              <a:t>10 Yr. Portugal Government Bonds</a:t>
            </a:r>
          </a:p>
        </p:txBody>
      </p:sp>
      <p:sp>
        <p:nvSpPr>
          <p:cNvPr id="5632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D8E64E-2AAA-4C49-A181-18479B271C8E}" type="slidenum">
              <a:rPr lang="en-US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3"/>
          <a:srcRect r="1903"/>
          <a:stretch>
            <a:fillRect/>
          </a:stretch>
        </p:blipFill>
        <p:spPr bwMode="auto">
          <a:xfrm>
            <a:off x="174625" y="762000"/>
            <a:ext cx="8547100" cy="57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627813"/>
            <a:ext cx="3960813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 kern="0" dirty="0">
                <a:solidFill>
                  <a:sysClr val="windowText" lastClr="000000"/>
                </a:solidFill>
                <a:latin typeface="+mn-lt"/>
                <a:cs typeface="+mn-cs"/>
              </a:rPr>
              <a:t>Source:  The Economist, November 26, 2011</a:t>
            </a:r>
            <a:endParaRPr lang="en-CA" sz="900" kern="0" dirty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pic>
        <p:nvPicPr>
          <p:cNvPr id="58370" name="Picture 2" descr="C:\Users\Susan\Pictures\Maison &amp; Sami Logos\Schachter 002.jpg"/>
          <p:cNvPicPr>
            <a:picLocks noChangeAspect="1" noChangeArrowheads="1"/>
          </p:cNvPicPr>
          <p:nvPr/>
        </p:nvPicPr>
        <p:blipFill>
          <a:blip r:embed="rId2"/>
          <a:srcRect l="36195" r="30927" b="32368"/>
          <a:stretch>
            <a:fillRect/>
          </a:stretch>
        </p:blipFill>
        <p:spPr bwMode="auto">
          <a:xfrm>
            <a:off x="8721725" y="52388"/>
            <a:ext cx="342900" cy="525462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58371" name="TextBox 6"/>
          <p:cNvSpPr txBox="1">
            <a:spLocks noChangeArrowheads="1"/>
          </p:cNvSpPr>
          <p:nvPr/>
        </p:nvSpPr>
        <p:spPr bwMode="auto">
          <a:xfrm>
            <a:off x="1219200" y="285750"/>
            <a:ext cx="6711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000" b="1">
                <a:solidFill>
                  <a:srgbClr val="31859C"/>
                </a:solidFill>
                <a:latin typeface="Calibri" pitchFamily="34" charset="0"/>
                <a:cs typeface="Calibri" pitchFamily="34" charset="0"/>
              </a:rPr>
              <a:t>European Debt Maturities In Early 2012</a:t>
            </a:r>
          </a:p>
        </p:txBody>
      </p:sp>
      <p:sp>
        <p:nvSpPr>
          <p:cNvPr id="5837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DE1D4B-2E6E-4079-A849-50C10538D574}" type="slidenum">
              <a:rPr lang="en-US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58373" name="Group 2"/>
          <p:cNvGrpSpPr>
            <a:grpSpLocks/>
          </p:cNvGrpSpPr>
          <p:nvPr/>
        </p:nvGrpSpPr>
        <p:grpSpPr bwMode="auto">
          <a:xfrm>
            <a:off x="1828800" y="838200"/>
            <a:ext cx="5543550" cy="5715000"/>
            <a:chOff x="1828800" y="838200"/>
            <a:chExt cx="5542977" cy="5715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28800" y="838200"/>
              <a:ext cx="5542977" cy="5715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/>
              <a:ext uri="{91240B29-F687-4F45-9708-019B960494DF}"/>
            </a:extLst>
          </p:spPr>
        </p:pic>
        <p:sp>
          <p:nvSpPr>
            <p:cNvPr id="9" name="Down Arrow 8"/>
            <p:cNvSpPr/>
            <p:nvPr/>
          </p:nvSpPr>
          <p:spPr>
            <a:xfrm>
              <a:off x="5028869" y="2430463"/>
              <a:ext cx="190480" cy="2667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6247943" y="2171700"/>
              <a:ext cx="190480" cy="2667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755650"/>
            <a:ext cx="3743325" cy="5500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59395" name="TextBox 3"/>
          <p:cNvSpPr txBox="1">
            <a:spLocks noChangeArrowheads="1"/>
          </p:cNvSpPr>
          <p:nvPr/>
        </p:nvSpPr>
        <p:spPr bwMode="auto">
          <a:xfrm>
            <a:off x="4495800" y="6627813"/>
            <a:ext cx="260191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9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Source:  The Economist, August 20, 2011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1050" y="188913"/>
            <a:ext cx="5113338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Gov’t Debt/GDP – Deficit % GDP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513" y="1408113"/>
            <a:ext cx="401002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6627813"/>
            <a:ext cx="224155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Source:  The Economist, July 9, 2011</a:t>
            </a:r>
            <a:endParaRPr lang="en-CA" sz="900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9399" name="Picture 2" descr="C:\Users\Susan\Pictures\Maison &amp; Sami Logos\Schachter 002.jpg"/>
          <p:cNvPicPr>
            <a:picLocks noChangeAspect="1" noChangeArrowheads="1"/>
          </p:cNvPicPr>
          <p:nvPr/>
        </p:nvPicPr>
        <p:blipFill>
          <a:blip r:embed="rId4"/>
          <a:srcRect l="36195" r="30927" b="32368"/>
          <a:stretch>
            <a:fillRect/>
          </a:stretch>
        </p:blipFill>
        <p:spPr bwMode="auto">
          <a:xfrm>
            <a:off x="8721725" y="52388"/>
            <a:ext cx="342900" cy="525462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594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484B86-EDBE-44EF-8EDB-E1DDF352FAE7}" type="slidenum">
              <a:rPr lang="en-US" sz="12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Box 1"/>
          <p:cNvSpPr txBox="1">
            <a:spLocks noChangeArrowheads="1"/>
          </p:cNvSpPr>
          <p:nvPr/>
        </p:nvSpPr>
        <p:spPr bwMode="auto">
          <a:xfrm>
            <a:off x="0" y="6627813"/>
            <a:ext cx="43211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900">
                <a:latin typeface="Calibri" pitchFamily="34" charset="0"/>
              </a:rPr>
              <a:t>Source:  The Economist, November 12, 2011</a:t>
            </a:r>
          </a:p>
        </p:txBody>
      </p:sp>
      <p:pic>
        <p:nvPicPr>
          <p:cNvPr id="61442" name="Picture 2" descr="C:\Users\Susan\Pictures\Maison &amp; Sami Logos\Schachter 002.jpg"/>
          <p:cNvPicPr>
            <a:picLocks noChangeAspect="1" noChangeArrowheads="1"/>
          </p:cNvPicPr>
          <p:nvPr/>
        </p:nvPicPr>
        <p:blipFill>
          <a:blip r:embed="rId2"/>
          <a:srcRect l="36195" r="30927" b="32368"/>
          <a:stretch>
            <a:fillRect/>
          </a:stretch>
        </p:blipFill>
        <p:spPr bwMode="auto">
          <a:xfrm>
            <a:off x="8721725" y="52388"/>
            <a:ext cx="342900" cy="525462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60588" y="285750"/>
            <a:ext cx="48498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French Government Spending</a:t>
            </a:r>
            <a:endParaRPr lang="en-CA" sz="20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1444" name="Group 11"/>
          <p:cNvGrpSpPr>
            <a:grpSpLocks/>
          </p:cNvGrpSpPr>
          <p:nvPr/>
        </p:nvGrpSpPr>
        <p:grpSpPr bwMode="auto">
          <a:xfrm>
            <a:off x="420688" y="685800"/>
            <a:ext cx="8342312" cy="5581650"/>
            <a:chOff x="420431" y="685800"/>
            <a:chExt cx="8342569" cy="5581022"/>
          </a:xfrm>
        </p:grpSpPr>
        <p:pic>
          <p:nvPicPr>
            <p:cNvPr id="61446" name="Picture 2" descr="http://media.economist.com/sites/default/files/imagecache/full-width/20111112_SRC754.gif"/>
            <p:cNvPicPr>
              <a:picLocks noChangeAspect="1" noChangeArrowheads="1"/>
            </p:cNvPicPr>
            <p:nvPr/>
          </p:nvPicPr>
          <p:blipFill>
            <a:blip r:embed="rId3"/>
            <a:srcRect t="2095"/>
            <a:stretch>
              <a:fillRect/>
            </a:stretch>
          </p:blipFill>
          <p:spPr bwMode="auto">
            <a:xfrm>
              <a:off x="420431" y="685800"/>
              <a:ext cx="8342569" cy="5581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5"/>
            <p:cNvSpPr/>
            <p:nvPr/>
          </p:nvSpPr>
          <p:spPr>
            <a:xfrm>
              <a:off x="609349" y="4190606"/>
              <a:ext cx="381012" cy="38095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7" name="Oval 6"/>
            <p:cNvSpPr/>
            <p:nvPr/>
          </p:nvSpPr>
          <p:spPr>
            <a:xfrm>
              <a:off x="609349" y="2438203"/>
              <a:ext cx="381012" cy="38095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0" name="Oval 9"/>
            <p:cNvSpPr/>
            <p:nvPr/>
          </p:nvSpPr>
          <p:spPr>
            <a:xfrm>
              <a:off x="8153381" y="4571563"/>
              <a:ext cx="381012" cy="38095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1" name="Oval 10"/>
            <p:cNvSpPr/>
            <p:nvPr/>
          </p:nvSpPr>
          <p:spPr>
            <a:xfrm>
              <a:off x="8153381" y="2438203"/>
              <a:ext cx="381012" cy="38095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  <p:sp>
        <p:nvSpPr>
          <p:cNvPr id="61445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59DFAC-19BA-4F15-B6AE-EF1ABF88BE2B}" type="slidenum">
              <a:rPr lang="en-US">
                <a:solidFill>
                  <a:schemeClr val="tx1"/>
                </a:solidFill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solidFill>
                <a:schemeClr val="tx1"/>
              </a:solidFill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796925"/>
            <a:ext cx="5783263" cy="560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3" name="TextBox 2"/>
          <p:cNvSpPr txBox="1"/>
          <p:nvPr/>
        </p:nvSpPr>
        <p:spPr>
          <a:xfrm>
            <a:off x="0" y="6627813"/>
            <a:ext cx="316865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 kern="0" dirty="0">
                <a:solidFill>
                  <a:sysClr val="windowText" lastClr="000000"/>
                </a:solidFill>
                <a:latin typeface="+mn-lt"/>
                <a:cs typeface="+mn-cs"/>
              </a:rPr>
              <a:t>Source:  The Economist, July 9, 2011</a:t>
            </a:r>
            <a:endParaRPr lang="en-CA" sz="900" kern="0" dirty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pic>
        <p:nvPicPr>
          <p:cNvPr id="63491" name="Picture 2" descr="C:\Users\Susan\Pictures\Maison &amp; Sami Logos\Schachter 002.jpg"/>
          <p:cNvPicPr>
            <a:picLocks noChangeAspect="1" noChangeArrowheads="1"/>
          </p:cNvPicPr>
          <p:nvPr/>
        </p:nvPicPr>
        <p:blipFill>
          <a:blip r:embed="rId3"/>
          <a:srcRect l="36195" r="30927" b="32368"/>
          <a:stretch>
            <a:fillRect/>
          </a:stretch>
        </p:blipFill>
        <p:spPr bwMode="auto">
          <a:xfrm>
            <a:off x="8721725" y="52388"/>
            <a:ext cx="342900" cy="525462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33600" y="152400"/>
            <a:ext cx="4876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U.S. Government Fiscal Picture</a:t>
            </a:r>
            <a:endParaRPr lang="en-CA" sz="20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49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E942B8-8251-424E-A9B6-3F886011D35B}" type="slidenum">
              <a:rPr lang="en-US">
                <a:solidFill>
                  <a:schemeClr val="tx1"/>
                </a:solidFill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solidFill>
                <a:schemeClr val="tx1"/>
              </a:solidFill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Box 1"/>
          <p:cNvSpPr txBox="1">
            <a:spLocks noChangeArrowheads="1"/>
          </p:cNvSpPr>
          <p:nvPr/>
        </p:nvSpPr>
        <p:spPr bwMode="auto">
          <a:xfrm>
            <a:off x="0" y="6627813"/>
            <a:ext cx="47529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900">
                <a:latin typeface="Calibri" pitchFamily="34" charset="0"/>
              </a:rPr>
              <a:t>Source:  Stockcharts.com, February 2, 2012</a:t>
            </a:r>
          </a:p>
        </p:txBody>
      </p:sp>
      <p:pic>
        <p:nvPicPr>
          <p:cNvPr id="66562" name="Picture 2" descr="C:\Users\Susan\Pictures\Maison &amp; Sami Logos\Schachter 002.jpg"/>
          <p:cNvPicPr>
            <a:picLocks noChangeAspect="1" noChangeArrowheads="1"/>
          </p:cNvPicPr>
          <p:nvPr/>
        </p:nvPicPr>
        <p:blipFill>
          <a:blip r:embed="rId2"/>
          <a:srcRect l="36195" r="30927" b="32368"/>
          <a:stretch>
            <a:fillRect/>
          </a:stretch>
        </p:blipFill>
        <p:spPr bwMode="auto">
          <a:xfrm>
            <a:off x="8721725" y="52388"/>
            <a:ext cx="342900" cy="525462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0" y="285750"/>
            <a:ext cx="6172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U.S. 10 Yr. Treasury Note Yield</a:t>
            </a:r>
            <a:endParaRPr lang="en-CA" sz="2000" b="1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6564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944CC1-07A4-4E5E-BFAC-EE3C5D55791A}" type="slidenum">
              <a:rPr lang="en-US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66565" name="Group 5"/>
          <p:cNvGrpSpPr>
            <a:grpSpLocks/>
          </p:cNvGrpSpPr>
          <p:nvPr/>
        </p:nvGrpSpPr>
        <p:grpSpPr bwMode="auto">
          <a:xfrm>
            <a:off x="66675" y="1255713"/>
            <a:ext cx="9026525" cy="4764087"/>
            <a:chOff x="66940" y="1255394"/>
            <a:chExt cx="9025565" cy="4764406"/>
          </a:xfrm>
        </p:grpSpPr>
        <p:pic>
          <p:nvPicPr>
            <p:cNvPr id="6656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940" y="1255394"/>
              <a:ext cx="9025565" cy="4764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val 3"/>
            <p:cNvSpPr/>
            <p:nvPr/>
          </p:nvSpPr>
          <p:spPr>
            <a:xfrm>
              <a:off x="1905069" y="1980930"/>
              <a:ext cx="457151" cy="228615"/>
            </a:xfrm>
            <a:prstGeom prst="ellipse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7" name="Oval 16"/>
            <p:cNvSpPr/>
            <p:nvPr/>
          </p:nvSpPr>
          <p:spPr>
            <a:xfrm>
              <a:off x="7200406" y="5287914"/>
              <a:ext cx="457151" cy="228615"/>
            </a:xfrm>
            <a:prstGeom prst="ellipse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867048" y="5287914"/>
              <a:ext cx="2854021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3809867" y="2361955"/>
              <a:ext cx="457151" cy="228615"/>
            </a:xfrm>
            <a:prstGeom prst="ellipse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9" name="Oval 18"/>
            <p:cNvSpPr/>
            <p:nvPr/>
          </p:nvSpPr>
          <p:spPr>
            <a:xfrm>
              <a:off x="6628967" y="2971596"/>
              <a:ext cx="457151" cy="228615"/>
            </a:xfrm>
            <a:prstGeom prst="ellipse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20" name="Oval 19"/>
            <p:cNvSpPr/>
            <p:nvPr/>
          </p:nvSpPr>
          <p:spPr>
            <a:xfrm>
              <a:off x="8305189" y="1599904"/>
              <a:ext cx="457151" cy="304820"/>
            </a:xfrm>
            <a:prstGeom prst="ellipse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/>
          <p:cNvPicPr>
            <a:picLocks noChangeAspect="1" noChangeArrowheads="1"/>
          </p:cNvPicPr>
          <p:nvPr/>
        </p:nvPicPr>
        <p:blipFill>
          <a:blip r:embed="rId2"/>
          <a:srcRect l="9325" t="28612"/>
          <a:stretch>
            <a:fillRect/>
          </a:stretch>
        </p:blipFill>
        <p:spPr bwMode="auto">
          <a:xfrm>
            <a:off x="9525" y="1066800"/>
            <a:ext cx="90551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TextBox 2"/>
          <p:cNvSpPr txBox="1">
            <a:spLocks noChangeArrowheads="1"/>
          </p:cNvSpPr>
          <p:nvPr/>
        </p:nvSpPr>
        <p:spPr bwMode="auto">
          <a:xfrm>
            <a:off x="0" y="6627813"/>
            <a:ext cx="352901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900">
                <a:latin typeface="Calibri" pitchFamily="34" charset="0"/>
              </a:rPr>
              <a:t>Source:  OECD Economic Studies No. 25, 1995111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95588" y="304800"/>
            <a:ext cx="35290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Real Long-Term Interest Rates</a:t>
            </a:r>
            <a:endParaRPr lang="en-CA" sz="20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7588" name="Picture 2" descr="C:\Users\Susan\Pictures\Maison &amp; Sami Logos\Schachter 002.jpg"/>
          <p:cNvPicPr>
            <a:picLocks noChangeAspect="1" noChangeArrowheads="1"/>
          </p:cNvPicPr>
          <p:nvPr/>
        </p:nvPicPr>
        <p:blipFill>
          <a:blip r:embed="rId3"/>
          <a:srcRect l="36195" r="30927" b="32368"/>
          <a:stretch>
            <a:fillRect/>
          </a:stretch>
        </p:blipFill>
        <p:spPr bwMode="auto">
          <a:xfrm>
            <a:off x="8721725" y="52388"/>
            <a:ext cx="342900" cy="525462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675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40490A-8405-4A7E-8282-1B0C3D982C80}" type="slidenum">
              <a:rPr lang="en-US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596</Words>
  <Application>Microsoft Office PowerPoint</Application>
  <PresentationFormat>On-screen Show (4:3)</PresentationFormat>
  <Paragraphs>152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39</vt:i4>
      </vt:variant>
      <vt:variant>
        <vt:lpstr>Slide Titles</vt:lpstr>
      </vt:variant>
      <vt:variant>
        <vt:i4>28</vt:i4>
      </vt:variant>
    </vt:vector>
  </HeadingPairs>
  <TitlesOfParts>
    <vt:vector size="70" baseType="lpstr">
      <vt:lpstr>Calibri</vt:lpstr>
      <vt:lpstr>Arial</vt:lpstr>
      <vt:lpstr>Wingdings</vt:lpstr>
      <vt:lpstr>Office Theme</vt:lpstr>
      <vt:lpstr>1_Office Theme</vt:lpstr>
      <vt:lpstr>1_Default Design</vt:lpstr>
      <vt:lpstr>4_Default Design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4_Default Design</vt:lpstr>
      <vt:lpstr>4_Default Design</vt:lpstr>
      <vt:lpstr>4_Default Design</vt:lpstr>
      <vt:lpstr>4_Default Design</vt:lpstr>
      <vt:lpstr>4_Default Design</vt:lpstr>
      <vt:lpstr>4_Default Design</vt:lpstr>
      <vt:lpstr>4_Default Design</vt:lpstr>
      <vt:lpstr>4_Default Design</vt:lpstr>
      <vt:lpstr>4_Default Design</vt:lpstr>
      <vt:lpstr>4_Default Design</vt:lpstr>
      <vt:lpstr>4_Default Design</vt:lpstr>
      <vt:lpstr>4_Default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Fearless Forecasts  For 2012 - Global</vt:lpstr>
      <vt:lpstr> Factors Effecting Oil Prices</vt:lpstr>
      <vt:lpstr>Slide 17</vt:lpstr>
      <vt:lpstr>Slide 18</vt:lpstr>
      <vt:lpstr>Slide 19</vt:lpstr>
      <vt:lpstr>Slide 20</vt:lpstr>
      <vt:lpstr>Slide 21</vt:lpstr>
      <vt:lpstr> Factors Effecting Natural Gas Prices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</dc:creator>
  <cp:lastModifiedBy>Grant</cp:lastModifiedBy>
  <cp:revision>179</cp:revision>
  <cp:lastPrinted>2012-02-09T20:34:23Z</cp:lastPrinted>
  <dcterms:created xsi:type="dcterms:W3CDTF">2006-08-16T00:00:00Z</dcterms:created>
  <dcterms:modified xsi:type="dcterms:W3CDTF">2012-02-20T22:21:10Z</dcterms:modified>
</cp:coreProperties>
</file>