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346" r:id="rId2"/>
    <p:sldId id="452" r:id="rId3"/>
    <p:sldId id="473" r:id="rId4"/>
    <p:sldId id="474" r:id="rId5"/>
    <p:sldId id="475" r:id="rId6"/>
    <p:sldId id="476" r:id="rId7"/>
    <p:sldId id="477" r:id="rId8"/>
    <p:sldId id="478" r:id="rId9"/>
    <p:sldId id="479" r:id="rId10"/>
    <p:sldId id="480" r:id="rId11"/>
    <p:sldId id="481" r:id="rId12"/>
    <p:sldId id="482" r:id="rId13"/>
    <p:sldId id="483" r:id="rId14"/>
    <p:sldId id="484" r:id="rId15"/>
    <p:sldId id="485" r:id="rId16"/>
    <p:sldId id="486" r:id="rId17"/>
    <p:sldId id="487" r:id="rId18"/>
    <p:sldId id="488" r:id="rId19"/>
    <p:sldId id="489" r:id="rId20"/>
    <p:sldId id="491" r:id="rId21"/>
    <p:sldId id="490" r:id="rId22"/>
    <p:sldId id="492" r:id="rId23"/>
    <p:sldId id="364" r:id="rId24"/>
    <p:sldId id="363" r:id="rId25"/>
  </p:sldIdLst>
  <p:sldSz cx="9144000" cy="6858000" type="screen4x3"/>
  <p:notesSz cx="6858000" cy="93122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A50021"/>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6" autoAdjust="0"/>
    <p:restoredTop sz="94702" autoAdjust="0"/>
  </p:normalViewPr>
  <p:slideViewPr>
    <p:cSldViewPr>
      <p:cViewPr>
        <p:scale>
          <a:sx n="80" d="100"/>
          <a:sy n="80" d="100"/>
        </p:scale>
        <p:origin x="-1854" y="-756"/>
      </p:cViewPr>
      <p:guideLst>
        <p:guide orient="horz" pos="2160"/>
        <p:guide pos="2880"/>
      </p:guideLst>
    </p:cSldViewPr>
  </p:slideViewPr>
  <p:outlineViewPr>
    <p:cViewPr>
      <p:scale>
        <a:sx n="33" d="100"/>
        <a:sy n="33" d="100"/>
      </p:scale>
      <p:origin x="0" y="2346"/>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403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44036" name="Rectangle 4"/>
          <p:cNvSpPr>
            <a:spLocks noGrp="1" noChangeArrowheads="1"/>
          </p:cNvSpPr>
          <p:nvPr>
            <p:ph type="ftr" sz="quarter" idx="2"/>
          </p:nvPr>
        </p:nvSpPr>
        <p:spPr bwMode="auto">
          <a:xfrm>
            <a:off x="0" y="8845550"/>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4037" name="Rectangle 5"/>
          <p:cNvSpPr>
            <a:spLocks noGrp="1" noChangeArrowheads="1"/>
          </p:cNvSpPr>
          <p:nvPr>
            <p:ph type="sldNum" sz="quarter" idx="3"/>
          </p:nvPr>
        </p:nvSpPr>
        <p:spPr bwMode="auto">
          <a:xfrm>
            <a:off x="3884613" y="8845550"/>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B8AB302-143B-4E5C-B2F7-A467BEC27942}"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DE1F8A-AAC7-4A1C-98DA-4A2DB836622E}" type="slidenum">
              <a:rPr lang="en-US"/>
              <a:pPr>
                <a:defRPr/>
              </a:pPr>
              <a:t>‹#›</a:t>
            </a:fld>
            <a:endParaRPr lang="en-US" dirty="0"/>
          </a:p>
        </p:txBody>
      </p:sp>
    </p:spTree>
  </p:cSld>
  <p:clrMapOvr>
    <a:masterClrMapping/>
  </p:clrMapOvr>
  <p:transition>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EBAF93-7C25-4883-96B9-F135039091E8}" type="slidenum">
              <a:rPr lang="en-US"/>
              <a:pPr>
                <a:defRPr/>
              </a:pPr>
              <a:t>‹#›</a:t>
            </a:fld>
            <a:endParaRPr lang="en-US" dirty="0"/>
          </a:p>
        </p:txBody>
      </p:sp>
    </p:spTree>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99142D-AD09-4F5F-A331-E6137BFD338B}" type="slidenum">
              <a:rPr lang="en-US"/>
              <a:pPr>
                <a:defRPr/>
              </a:pPr>
              <a:t>‹#›</a:t>
            </a:fld>
            <a:endParaRPr lang="en-US" dirty="0"/>
          </a:p>
        </p:txBody>
      </p:sp>
    </p:spTree>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94D34C-F516-4DCE-BED2-7B0432767DF2}" type="slidenum">
              <a:rPr lang="en-US"/>
              <a:pPr>
                <a:defRPr/>
              </a:pPr>
              <a:t>‹#›</a:t>
            </a:fld>
            <a:endParaRPr lang="en-US" dirty="0"/>
          </a:p>
        </p:txBody>
      </p:sp>
    </p:spTree>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CEE3FA-875C-4D5C-A78F-D3CDB3F6BF61}" type="slidenum">
              <a:rPr lang="en-US"/>
              <a:pPr>
                <a:defRPr/>
              </a:pPr>
              <a:t>‹#›</a:t>
            </a:fld>
            <a:endParaRPr lang="en-US" dirty="0"/>
          </a:p>
        </p:txBody>
      </p:sp>
    </p:spTree>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0F958B-E5C9-4911-B771-C0C6B38D7041}" type="slidenum">
              <a:rPr lang="en-US"/>
              <a:pPr>
                <a:defRPr/>
              </a:pPr>
              <a:t>‹#›</a:t>
            </a:fld>
            <a:endParaRPr lang="en-US" dirty="0"/>
          </a:p>
        </p:txBody>
      </p:sp>
    </p:spTree>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876AA4-8F3A-4701-9FF3-FDDDFAB6E219}" type="slidenum">
              <a:rPr lang="en-US"/>
              <a:pPr>
                <a:defRPr/>
              </a:pPr>
              <a:t>‹#›</a:t>
            </a:fld>
            <a:endParaRPr lang="en-US" dirty="0"/>
          </a:p>
        </p:txBody>
      </p:sp>
    </p:spTree>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1FBA282-F8A2-48DC-9025-0D3A19C4AE5A}" type="slidenum">
              <a:rPr lang="en-US"/>
              <a:pPr>
                <a:defRPr/>
              </a:pPr>
              <a:t>‹#›</a:t>
            </a:fld>
            <a:endParaRPr lang="en-US" dirty="0"/>
          </a:p>
        </p:txBody>
      </p:sp>
    </p:spTree>
  </p:cSld>
  <p:clrMapOvr>
    <a:masterClrMapping/>
  </p:clrMapOvr>
  <p:transition>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EFE66C-B9C1-46CE-B586-7AC13A082CF9}" type="slidenum">
              <a:rPr lang="en-US"/>
              <a:pPr>
                <a:defRPr/>
              </a:pPr>
              <a:t>‹#›</a:t>
            </a:fld>
            <a:endParaRPr lang="en-US" dirty="0"/>
          </a:p>
        </p:txBody>
      </p:sp>
    </p:spTree>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321955-4A7B-420F-A5AA-1369BB5B82ED}" type="slidenum">
              <a:rPr lang="en-US"/>
              <a:pPr>
                <a:defRPr/>
              </a:pPr>
              <a:t>‹#›</a:t>
            </a:fld>
            <a:endParaRPr lang="en-US" dirty="0"/>
          </a:p>
        </p:txBody>
      </p:sp>
    </p:spTree>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34BB54-590F-48CD-8644-0E39F0D17AFA}" type="slidenum">
              <a:rPr lang="en-US"/>
              <a:pPr>
                <a:defRPr/>
              </a:pPr>
              <a:t>‹#›</a:t>
            </a:fld>
            <a:endParaRPr lang="en-US" dirty="0"/>
          </a:p>
        </p:txBody>
      </p:sp>
    </p:spTree>
  </p:cSld>
  <p:clrMapOvr>
    <a:masterClrMapping/>
  </p:clrMapOvr>
  <p:transition>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userDrawn="1"/>
        </p:nvPicPr>
        <p:blipFill>
          <a:blip r:embed="rId13"/>
          <a:srcRect/>
          <a:stretch>
            <a:fillRect/>
          </a:stretch>
        </p:blipFill>
        <p:spPr bwMode="auto">
          <a:xfrm>
            <a:off x="0" y="0"/>
            <a:ext cx="1268413" cy="6858000"/>
          </a:xfrm>
          <a:prstGeom prst="rect">
            <a:avLst/>
          </a:prstGeom>
          <a:noFill/>
          <a:ln w="9525">
            <a:noFill/>
            <a:miter lim="800000"/>
            <a:headEnd/>
            <a:tailEnd/>
          </a:ln>
        </p:spPr>
      </p:pic>
      <p:pic>
        <p:nvPicPr>
          <p:cNvPr id="1027" name="Picture 14" descr="bg0001"/>
          <p:cNvPicPr>
            <a:picLocks noChangeAspect="1" noChangeArrowheads="1"/>
          </p:cNvPicPr>
          <p:nvPr userDrawn="1"/>
        </p:nvPicPr>
        <p:blipFill>
          <a:blip r:embed="rId14"/>
          <a:srcRect/>
          <a:stretch>
            <a:fillRect/>
          </a:stretch>
        </p:blipFill>
        <p:spPr bwMode="auto">
          <a:xfrm>
            <a:off x="457200" y="0"/>
            <a:ext cx="8686800" cy="6902450"/>
          </a:xfrm>
          <a:prstGeom prst="rect">
            <a:avLst/>
          </a:prstGeom>
          <a:noFill/>
          <a:ln w="9525">
            <a:noFill/>
            <a:miter lim="800000"/>
            <a:headEnd/>
            <a:tailEnd/>
          </a:ln>
        </p:spPr>
      </p:pic>
      <p:sp>
        <p:nvSpPr>
          <p:cNvPr id="2" name="Rectangle 2"/>
          <p:cNvSpPr>
            <a:spLocks noGrp="1" noChangeArrowheads="1"/>
          </p:cNvSpPr>
          <p:nvPr>
            <p:ph type="title"/>
          </p:nvPr>
        </p:nvSpPr>
        <p:spPr bwMode="auto">
          <a:xfrm>
            <a:off x="9906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Rectangle 3"/>
          <p:cNvSpPr>
            <a:spLocks noGrp="1" noChangeArrowheads="1"/>
          </p:cNvSpPr>
          <p:nvPr>
            <p:ph type="body" idx="1"/>
          </p:nvPr>
        </p:nvSpPr>
        <p:spPr bwMode="auto">
          <a:xfrm>
            <a:off x="9906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1FF522B-16DC-4623-B640-15B110F9B00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pull dir="rd"/>
  </p:transition>
  <p:txStyles>
    <p:titleStyle>
      <a:lvl1pPr algn="ctr" rtl="0" eaLnBrk="0" fontAlgn="base" hangingPunct="0">
        <a:spcBef>
          <a:spcPct val="0"/>
        </a:spcBef>
        <a:spcAft>
          <a:spcPct val="0"/>
        </a:spcAft>
        <a:defRPr sz="4400" b="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rgbClr val="000066"/>
          </a:solidFill>
          <a:effectLst>
            <a:outerShdw blurRad="38100" dist="38100" dir="2700000" algn="tl">
              <a:srgbClr val="C0C0C0"/>
            </a:outerShdw>
          </a:effectLst>
          <a:latin typeface="Arial Black" pitchFamily="34" charset="0"/>
        </a:defRPr>
      </a:lvl2pPr>
      <a:lvl3pPr algn="ctr" rtl="0" eaLnBrk="0" fontAlgn="base" hangingPunct="0">
        <a:spcBef>
          <a:spcPct val="0"/>
        </a:spcBef>
        <a:spcAft>
          <a:spcPct val="0"/>
        </a:spcAft>
        <a:defRPr sz="4400" b="1">
          <a:solidFill>
            <a:srgbClr val="000066"/>
          </a:solidFill>
          <a:effectLst>
            <a:outerShdw blurRad="38100" dist="38100" dir="2700000" algn="tl">
              <a:srgbClr val="C0C0C0"/>
            </a:outerShdw>
          </a:effectLst>
          <a:latin typeface="Arial Black" pitchFamily="34" charset="0"/>
        </a:defRPr>
      </a:lvl3pPr>
      <a:lvl4pPr algn="ctr" rtl="0" eaLnBrk="0" fontAlgn="base" hangingPunct="0">
        <a:spcBef>
          <a:spcPct val="0"/>
        </a:spcBef>
        <a:spcAft>
          <a:spcPct val="0"/>
        </a:spcAft>
        <a:defRPr sz="4400" b="1">
          <a:solidFill>
            <a:srgbClr val="000066"/>
          </a:solidFill>
          <a:effectLst>
            <a:outerShdw blurRad="38100" dist="38100" dir="2700000" algn="tl">
              <a:srgbClr val="C0C0C0"/>
            </a:outerShdw>
          </a:effectLst>
          <a:latin typeface="Arial Black" pitchFamily="34" charset="0"/>
        </a:defRPr>
      </a:lvl4pPr>
      <a:lvl5pPr algn="ctr" rtl="0" eaLnBrk="0" fontAlgn="base" hangingPunct="0">
        <a:spcBef>
          <a:spcPct val="0"/>
        </a:spcBef>
        <a:spcAft>
          <a:spcPct val="0"/>
        </a:spcAft>
        <a:defRPr sz="4400" b="1">
          <a:solidFill>
            <a:srgbClr val="000066"/>
          </a:solidFill>
          <a:effectLst>
            <a:outerShdw blurRad="38100" dist="38100" dir="2700000" algn="tl">
              <a:srgbClr val="C0C0C0"/>
            </a:outerShdw>
          </a:effectLst>
          <a:latin typeface="Arial Black" pitchFamily="34" charset="0"/>
        </a:defRPr>
      </a:lvl5pPr>
      <a:lvl6pPr marL="457200" algn="ctr" rtl="0" fontAlgn="base">
        <a:spcBef>
          <a:spcPct val="0"/>
        </a:spcBef>
        <a:spcAft>
          <a:spcPct val="0"/>
        </a:spcAft>
        <a:defRPr sz="4400" b="1">
          <a:solidFill>
            <a:srgbClr val="000066"/>
          </a:solidFill>
          <a:effectLst>
            <a:outerShdw blurRad="38100" dist="38100" dir="2700000" algn="tl">
              <a:srgbClr val="C0C0C0"/>
            </a:outerShdw>
          </a:effectLst>
          <a:latin typeface="Arial Black" pitchFamily="34" charset="0"/>
        </a:defRPr>
      </a:lvl6pPr>
      <a:lvl7pPr marL="914400" algn="ctr" rtl="0" fontAlgn="base">
        <a:spcBef>
          <a:spcPct val="0"/>
        </a:spcBef>
        <a:spcAft>
          <a:spcPct val="0"/>
        </a:spcAft>
        <a:defRPr sz="4400" b="1">
          <a:solidFill>
            <a:srgbClr val="000066"/>
          </a:solidFill>
          <a:effectLst>
            <a:outerShdw blurRad="38100" dist="38100" dir="2700000" algn="tl">
              <a:srgbClr val="C0C0C0"/>
            </a:outerShdw>
          </a:effectLst>
          <a:latin typeface="Arial Black" pitchFamily="34" charset="0"/>
        </a:defRPr>
      </a:lvl7pPr>
      <a:lvl8pPr marL="1371600" algn="ctr" rtl="0" fontAlgn="base">
        <a:spcBef>
          <a:spcPct val="0"/>
        </a:spcBef>
        <a:spcAft>
          <a:spcPct val="0"/>
        </a:spcAft>
        <a:defRPr sz="4400" b="1">
          <a:solidFill>
            <a:srgbClr val="000066"/>
          </a:solidFill>
          <a:effectLst>
            <a:outerShdw blurRad="38100" dist="38100" dir="2700000" algn="tl">
              <a:srgbClr val="C0C0C0"/>
            </a:outerShdw>
          </a:effectLst>
          <a:latin typeface="Arial Black" pitchFamily="34" charset="0"/>
        </a:defRPr>
      </a:lvl8pPr>
      <a:lvl9pPr marL="1828800" algn="ctr" rtl="0" fontAlgn="base">
        <a:spcBef>
          <a:spcPct val="0"/>
        </a:spcBef>
        <a:spcAft>
          <a:spcPct val="0"/>
        </a:spcAft>
        <a:defRPr sz="4400" b="1">
          <a:solidFill>
            <a:srgbClr val="000066"/>
          </a:solidFill>
          <a:effectLst>
            <a:outerShdw blurRad="38100" dist="38100" dir="2700000" algn="tl">
              <a:srgbClr val="C0C0C0"/>
            </a:outerShdw>
          </a:effectLst>
          <a:latin typeface="Arial Black" pitchFamily="34" charset="0"/>
        </a:defRPr>
      </a:lvl9pPr>
    </p:titleStyle>
    <p:bodyStyle>
      <a:lvl1pPr marL="342900" indent="-342900" algn="l" rtl="0" eaLnBrk="0" fontAlgn="base" hangingPunct="0">
        <a:spcBef>
          <a:spcPct val="20000"/>
        </a:spcBef>
        <a:spcAft>
          <a:spcPct val="0"/>
        </a:spcAft>
        <a:buClr>
          <a:srgbClr val="A50021"/>
        </a:buClr>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A50021"/>
        </a:buClr>
        <a:buChar char="–"/>
        <a:defRPr sz="2800" b="1">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rgbClr val="A50021"/>
        </a:buClr>
        <a:buChar char="•"/>
        <a:defRPr sz="2400" b="1">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rgbClr val="A50021"/>
        </a:buClr>
        <a:buChar char="–"/>
        <a:defRPr sz="2000" b="1">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rgbClr val="A50021"/>
        </a:buClr>
        <a:buChar char="»"/>
        <a:defRPr sz="2000" b="1">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rgbClr val="A50021"/>
        </a:buClr>
        <a:buChar char="»"/>
        <a:defRPr sz="2000" b="1">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rgbClr val="A50021"/>
        </a:buClr>
        <a:buChar char="»"/>
        <a:defRPr sz="2000" b="1">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rgbClr val="A50021"/>
        </a:buClr>
        <a:buChar char="»"/>
        <a:defRPr sz="2000" b="1">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rgbClr val="A50021"/>
        </a:buClr>
        <a:buChar char="»"/>
        <a:defRPr sz="20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684213" y="908050"/>
            <a:ext cx="8286750" cy="1143000"/>
          </a:xfrm>
        </p:spPr>
        <p:txBody>
          <a:bodyPr/>
          <a:lstStyle/>
          <a:p>
            <a:pPr eaLnBrk="1" hangingPunct="1">
              <a:defRPr/>
            </a:pPr>
            <a:r>
              <a:rPr lang="en-US" sz="3600" dirty="0" smtClean="0"/>
              <a:t>Timing the Market </a:t>
            </a:r>
            <a:br>
              <a:rPr lang="en-US" sz="3600" dirty="0" smtClean="0"/>
            </a:br>
            <a:r>
              <a:rPr lang="en-US" sz="3600" dirty="0" smtClean="0"/>
              <a:t>using </a:t>
            </a:r>
            <a:br>
              <a:rPr lang="en-US" sz="3600" dirty="0" smtClean="0"/>
            </a:br>
            <a:r>
              <a:rPr lang="en-US" sz="3600" dirty="0" smtClean="0"/>
              <a:t>Technical, Fundamental and Seasonality Analysis</a:t>
            </a:r>
          </a:p>
        </p:txBody>
      </p:sp>
      <p:sp>
        <p:nvSpPr>
          <p:cNvPr id="120835" name="Rectangle 3"/>
          <p:cNvSpPr>
            <a:spLocks noGrp="1" noChangeArrowheads="1"/>
          </p:cNvSpPr>
          <p:nvPr>
            <p:ph type="subTitle" idx="1"/>
          </p:nvPr>
        </p:nvSpPr>
        <p:spPr>
          <a:xfrm>
            <a:off x="1331913" y="2565400"/>
            <a:ext cx="6400800" cy="1752600"/>
          </a:xfrm>
        </p:spPr>
        <p:txBody>
          <a:bodyPr/>
          <a:lstStyle/>
          <a:p>
            <a:pPr eaLnBrk="1" hangingPunct="1">
              <a:defRPr/>
            </a:pPr>
            <a:endParaRPr lang="en-US" sz="2400" b="0" dirty="0" smtClean="0">
              <a:latin typeface="Comic Sans MS" pitchFamily="66" charset="0"/>
            </a:endParaRPr>
          </a:p>
          <a:p>
            <a:pPr eaLnBrk="1" hangingPunct="1">
              <a:defRPr/>
            </a:pPr>
            <a:r>
              <a:rPr lang="en-US" sz="2400" b="0" dirty="0" smtClean="0">
                <a:latin typeface="Comic Sans MS" pitchFamily="66" charset="0"/>
              </a:rPr>
              <a:t>Presented to</a:t>
            </a:r>
          </a:p>
          <a:p>
            <a:pPr eaLnBrk="1" hangingPunct="1">
              <a:defRPr/>
            </a:pPr>
            <a:r>
              <a:rPr lang="en-US" sz="2400" b="0" dirty="0" smtClean="0">
                <a:latin typeface="Comic Sans MS" pitchFamily="66" charset="0"/>
              </a:rPr>
              <a:t>World Outlook Financial Conference</a:t>
            </a:r>
          </a:p>
          <a:p>
            <a:pPr eaLnBrk="1" hangingPunct="1">
              <a:defRPr/>
            </a:pPr>
            <a:r>
              <a:rPr lang="en-US" sz="2400" b="0" dirty="0" smtClean="0">
                <a:latin typeface="Comic Sans MS" pitchFamily="66" charset="0"/>
              </a:rPr>
              <a:t>February 10</a:t>
            </a:r>
            <a:r>
              <a:rPr lang="en-US" sz="2400" b="0" baseline="30000" dirty="0" smtClean="0">
                <a:latin typeface="Comic Sans MS" pitchFamily="66" charset="0"/>
              </a:rPr>
              <a:t>th</a:t>
            </a:r>
            <a:r>
              <a:rPr lang="en-US" sz="2400" b="0" dirty="0" smtClean="0">
                <a:latin typeface="Comic Sans MS" pitchFamily="66" charset="0"/>
              </a:rPr>
              <a:t> and 11</a:t>
            </a:r>
            <a:r>
              <a:rPr lang="en-US" sz="2400" b="0" baseline="30000" dirty="0" smtClean="0">
                <a:latin typeface="Comic Sans MS" pitchFamily="66" charset="0"/>
              </a:rPr>
              <a:t>th</a:t>
            </a:r>
            <a:r>
              <a:rPr lang="en-US" sz="2400" b="0" dirty="0" smtClean="0">
                <a:latin typeface="Comic Sans MS" pitchFamily="66" charset="0"/>
              </a:rPr>
              <a:t> , 2012</a:t>
            </a:r>
          </a:p>
          <a:p>
            <a:pPr eaLnBrk="1" hangingPunct="1">
              <a:defRPr/>
            </a:pPr>
            <a:r>
              <a:rPr lang="en-US" sz="2400" b="0" dirty="0" smtClean="0">
                <a:latin typeface="Comic Sans MS" pitchFamily="66" charset="0"/>
              </a:rPr>
              <a:t> by</a:t>
            </a:r>
            <a:r>
              <a:rPr lang="en-US" dirty="0" smtClean="0"/>
              <a:t> </a:t>
            </a:r>
          </a:p>
          <a:p>
            <a:pPr eaLnBrk="1" hangingPunct="1">
              <a:defRPr/>
            </a:pPr>
            <a:r>
              <a:rPr lang="en-US" dirty="0" smtClean="0">
                <a:solidFill>
                  <a:srgbClr val="A50021"/>
                </a:solidFill>
              </a:rPr>
              <a:t>Don Vialoux, CMT</a:t>
            </a:r>
            <a:endParaRPr lang="en-US" sz="2400" dirty="0" smtClean="0"/>
          </a:p>
          <a:p>
            <a:pPr eaLnBrk="1" hangingPunct="1">
              <a:defRPr/>
            </a:pPr>
            <a:r>
              <a:rPr lang="en-US" sz="2200" b="0" i="1" u="sng" dirty="0" smtClean="0">
                <a:solidFill>
                  <a:srgbClr val="000066"/>
                </a:solidFill>
                <a:latin typeface="Comic Sans MS" pitchFamily="66" charset="0"/>
              </a:rPr>
              <a:t>www.timingthemarket.ca</a:t>
            </a:r>
          </a:p>
          <a:p>
            <a:pPr eaLnBrk="1" hangingPunct="1">
              <a:defRPr/>
            </a:pPr>
            <a:r>
              <a:rPr lang="en-US" sz="2200" b="0" i="1" u="sng" dirty="0" smtClean="0">
                <a:solidFill>
                  <a:srgbClr val="000066"/>
                </a:solidFill>
                <a:latin typeface="Comic Sans MS" pitchFamily="66" charset="0"/>
              </a:rPr>
              <a:t>www.equityclock.com</a:t>
            </a: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ssec.JPG"/>
          <p:cNvPicPr>
            <a:picLocks noChangeAspect="1"/>
          </p:cNvPicPr>
          <p:nvPr/>
        </p:nvPicPr>
        <p:blipFill>
          <a:blip r:embed="rId2"/>
          <a:srcRect/>
          <a:stretch>
            <a:fillRect/>
          </a:stretch>
        </p:blipFill>
        <p:spPr bwMode="auto">
          <a:xfrm>
            <a:off x="2120900" y="333375"/>
            <a:ext cx="4902200" cy="619125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energy sector.JPG"/>
          <p:cNvPicPr>
            <a:picLocks noChangeAspect="1"/>
          </p:cNvPicPr>
          <p:nvPr/>
        </p:nvPicPr>
        <p:blipFill>
          <a:blip r:embed="rId2"/>
          <a:srcRect/>
          <a:stretch>
            <a:fillRect/>
          </a:stretch>
        </p:blipFill>
        <p:spPr bwMode="auto">
          <a:xfrm>
            <a:off x="701675" y="836613"/>
            <a:ext cx="7635875" cy="5256212"/>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ny harbour.JPG"/>
          <p:cNvPicPr>
            <a:picLocks noChangeAspect="1"/>
          </p:cNvPicPr>
          <p:nvPr/>
        </p:nvPicPr>
        <p:blipFill>
          <a:blip r:embed="rId2"/>
          <a:srcRect/>
          <a:stretch>
            <a:fillRect/>
          </a:stretch>
        </p:blipFill>
        <p:spPr bwMode="auto">
          <a:xfrm>
            <a:off x="582613" y="836613"/>
            <a:ext cx="7767637" cy="5329237"/>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crude oil futures.JPG"/>
          <p:cNvPicPr>
            <a:picLocks noChangeAspect="1"/>
          </p:cNvPicPr>
          <p:nvPr/>
        </p:nvPicPr>
        <p:blipFill>
          <a:blip r:embed="rId2"/>
          <a:srcRect/>
          <a:stretch>
            <a:fillRect/>
          </a:stretch>
        </p:blipFill>
        <p:spPr bwMode="auto">
          <a:xfrm>
            <a:off x="582613" y="765175"/>
            <a:ext cx="7872412" cy="540067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wtic.JPG"/>
          <p:cNvPicPr>
            <a:picLocks noChangeAspect="1"/>
          </p:cNvPicPr>
          <p:nvPr/>
        </p:nvPicPr>
        <p:blipFill>
          <a:blip r:embed="rId2"/>
          <a:srcRect/>
          <a:stretch>
            <a:fillRect/>
          </a:stretch>
        </p:blipFill>
        <p:spPr bwMode="auto">
          <a:xfrm>
            <a:off x="2051050" y="333375"/>
            <a:ext cx="4972050" cy="6278563"/>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metals and mining.JPG"/>
          <p:cNvPicPr>
            <a:picLocks noChangeAspect="1"/>
          </p:cNvPicPr>
          <p:nvPr/>
        </p:nvPicPr>
        <p:blipFill>
          <a:blip r:embed="rId2"/>
          <a:srcRect/>
          <a:stretch>
            <a:fillRect/>
          </a:stretch>
        </p:blipFill>
        <p:spPr bwMode="auto">
          <a:xfrm>
            <a:off x="701675" y="765175"/>
            <a:ext cx="7740650" cy="532765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xme.JPG"/>
          <p:cNvPicPr>
            <a:picLocks noChangeAspect="1"/>
          </p:cNvPicPr>
          <p:nvPr/>
        </p:nvPicPr>
        <p:blipFill>
          <a:blip r:embed="rId2"/>
          <a:srcRect/>
          <a:stretch>
            <a:fillRect/>
          </a:stretch>
        </p:blipFill>
        <p:spPr bwMode="auto">
          <a:xfrm>
            <a:off x="2124075" y="246063"/>
            <a:ext cx="4968875" cy="6275387"/>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04813"/>
            <a:ext cx="7772400" cy="1143000"/>
          </a:xfrm>
        </p:spPr>
        <p:txBody>
          <a:bodyPr/>
          <a:lstStyle/>
          <a:p>
            <a:pPr>
              <a:defRPr/>
            </a:pPr>
            <a:r>
              <a:rPr lang="en-US" dirty="0" smtClean="0"/>
              <a:t>Gold or . . .</a:t>
            </a:r>
            <a:endParaRPr lang="en-US" dirty="0"/>
          </a:p>
        </p:txBody>
      </p:sp>
      <p:pic>
        <p:nvPicPr>
          <p:cNvPr id="30722" name="Picture 2" descr="gold futures.JPG"/>
          <p:cNvPicPr>
            <a:picLocks noChangeAspect="1"/>
          </p:cNvPicPr>
          <p:nvPr/>
        </p:nvPicPr>
        <p:blipFill>
          <a:blip r:embed="rId2"/>
          <a:srcRect/>
          <a:stretch>
            <a:fillRect/>
          </a:stretch>
        </p:blipFill>
        <p:spPr bwMode="auto">
          <a:xfrm>
            <a:off x="1042988" y="1484313"/>
            <a:ext cx="7558087" cy="518477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silver.JPG"/>
          <p:cNvPicPr>
            <a:picLocks noChangeAspect="1"/>
          </p:cNvPicPr>
          <p:nvPr/>
        </p:nvPicPr>
        <p:blipFill>
          <a:blip r:embed="rId2"/>
          <a:srcRect/>
          <a:stretch>
            <a:fillRect/>
          </a:stretch>
        </p:blipFill>
        <p:spPr bwMode="auto">
          <a:xfrm>
            <a:off x="582613" y="620713"/>
            <a:ext cx="8083550" cy="5545137"/>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silver spot price.JPG"/>
          <p:cNvPicPr>
            <a:picLocks noChangeAspect="1"/>
          </p:cNvPicPr>
          <p:nvPr/>
        </p:nvPicPr>
        <p:blipFill>
          <a:blip r:embed="rId2"/>
          <a:srcRect/>
          <a:stretch>
            <a:fillRect/>
          </a:stretch>
        </p:blipFill>
        <p:spPr bwMode="auto">
          <a:xfrm>
            <a:off x="2051050" y="333375"/>
            <a:ext cx="4972050" cy="6278563"/>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765175"/>
            <a:ext cx="8229600" cy="1143000"/>
          </a:xfrm>
        </p:spPr>
        <p:txBody>
          <a:bodyPr/>
          <a:lstStyle/>
          <a:p>
            <a:pPr>
              <a:defRPr/>
            </a:pPr>
            <a:r>
              <a:rPr lang="en-US" sz="3200" dirty="0" smtClean="0"/>
              <a:t>A Growing Interest in </a:t>
            </a:r>
            <a:br>
              <a:rPr lang="en-US" sz="3200" dirty="0" smtClean="0"/>
            </a:br>
            <a:r>
              <a:rPr lang="en-US" sz="3200" dirty="0" smtClean="0"/>
              <a:t>Seasonality Investing</a:t>
            </a:r>
            <a:endParaRPr lang="en-US" sz="3600" dirty="0"/>
          </a:p>
        </p:txBody>
      </p:sp>
      <p:sp>
        <p:nvSpPr>
          <p:cNvPr id="9" name="Content Placeholder 8"/>
          <p:cNvSpPr>
            <a:spLocks noGrp="1"/>
          </p:cNvSpPr>
          <p:nvPr>
            <p:ph sz="half" idx="2"/>
          </p:nvPr>
        </p:nvSpPr>
        <p:spPr>
          <a:xfrm>
            <a:off x="684213" y="2205038"/>
            <a:ext cx="7931150" cy="3951287"/>
          </a:xfrm>
        </p:spPr>
        <p:txBody>
          <a:bodyPr/>
          <a:lstStyle/>
          <a:p>
            <a:pPr>
              <a:defRPr/>
            </a:pPr>
            <a:r>
              <a:rPr lang="en-US" dirty="0" smtClean="0"/>
              <a:t>Growth in interest in </a:t>
            </a:r>
            <a:r>
              <a:rPr lang="en-US" i="1" dirty="0" smtClean="0">
                <a:solidFill>
                  <a:schemeClr val="accent2">
                    <a:lumMod val="75000"/>
                  </a:schemeClr>
                </a:solidFill>
              </a:rPr>
              <a:t>www.timingthemarket.ca</a:t>
            </a:r>
          </a:p>
          <a:p>
            <a:pPr>
              <a:defRPr/>
            </a:pPr>
            <a:r>
              <a:rPr lang="en-US" dirty="0" smtClean="0"/>
              <a:t>Growth in interest in </a:t>
            </a:r>
            <a:r>
              <a:rPr lang="en-US" i="1" dirty="0" smtClean="0">
                <a:solidFill>
                  <a:schemeClr val="accent2">
                    <a:lumMod val="75000"/>
                  </a:schemeClr>
                </a:solidFill>
              </a:rPr>
              <a:t>www.equityclock.com</a:t>
            </a:r>
          </a:p>
          <a:p>
            <a:pPr>
              <a:defRPr/>
            </a:pPr>
            <a:r>
              <a:rPr lang="en-US" dirty="0" smtClean="0"/>
              <a:t>Horizons Seasonal Rotation Fund (HAC)</a:t>
            </a:r>
          </a:p>
          <a:p>
            <a:pPr>
              <a:defRPr/>
            </a:pPr>
            <a:endParaRPr lang="en-US"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188913"/>
            <a:ext cx="7772400" cy="1143000"/>
          </a:xfrm>
        </p:spPr>
        <p:txBody>
          <a:bodyPr/>
          <a:lstStyle/>
          <a:p>
            <a:pPr>
              <a:defRPr/>
            </a:pPr>
            <a:r>
              <a:rPr lang="en-US" dirty="0" smtClean="0"/>
              <a:t>Platinum Futures (PL) Seasonal Chart</a:t>
            </a:r>
            <a:endParaRPr lang="en-US" dirty="0"/>
          </a:p>
        </p:txBody>
      </p:sp>
      <p:pic>
        <p:nvPicPr>
          <p:cNvPr id="33794" name="Picture 3" descr="platinum.JPG"/>
          <p:cNvPicPr>
            <a:picLocks noChangeAspect="1"/>
          </p:cNvPicPr>
          <p:nvPr/>
        </p:nvPicPr>
        <p:blipFill>
          <a:blip r:embed="rId2"/>
          <a:srcRect/>
          <a:stretch>
            <a:fillRect/>
          </a:stretch>
        </p:blipFill>
        <p:spPr bwMode="auto">
          <a:xfrm>
            <a:off x="1187450" y="1484313"/>
            <a:ext cx="7453313" cy="5113337"/>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plat.JPG"/>
          <p:cNvPicPr>
            <a:picLocks noChangeAspect="1"/>
          </p:cNvPicPr>
          <p:nvPr/>
        </p:nvPicPr>
        <p:blipFill>
          <a:blip r:embed="rId2"/>
          <a:srcRect/>
          <a:stretch>
            <a:fillRect/>
          </a:stretch>
        </p:blipFill>
        <p:spPr bwMode="auto">
          <a:xfrm>
            <a:off x="2362200" y="638175"/>
            <a:ext cx="4419600" cy="558165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hac.JPG"/>
          <p:cNvPicPr>
            <a:picLocks noChangeAspect="1"/>
          </p:cNvPicPr>
          <p:nvPr/>
        </p:nvPicPr>
        <p:blipFill>
          <a:blip r:embed="rId2"/>
          <a:srcRect/>
          <a:stretch>
            <a:fillRect/>
          </a:stretch>
        </p:blipFill>
        <p:spPr bwMode="auto">
          <a:xfrm>
            <a:off x="195263" y="1484313"/>
            <a:ext cx="8753475" cy="388937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971550" y="260350"/>
            <a:ext cx="7772400" cy="1143000"/>
          </a:xfrm>
        </p:spPr>
        <p:txBody>
          <a:bodyPr/>
          <a:lstStyle/>
          <a:p>
            <a:pPr eaLnBrk="1" hangingPunct="1">
              <a:defRPr/>
            </a:pPr>
            <a:r>
              <a:rPr lang="en-US" dirty="0" smtClean="0"/>
              <a:t>Questions</a:t>
            </a:r>
          </a:p>
        </p:txBody>
      </p:sp>
      <p:sp>
        <p:nvSpPr>
          <p:cNvPr id="36866" name="WordArt 3"/>
          <p:cNvSpPr>
            <a:spLocks noChangeArrowheads="1" noChangeShapeType="1" noTextEdit="1"/>
          </p:cNvSpPr>
          <p:nvPr/>
        </p:nvSpPr>
        <p:spPr bwMode="auto">
          <a:xfrm>
            <a:off x="2771775" y="1196975"/>
            <a:ext cx="3556000" cy="2628900"/>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gradFill rotWithShape="1">
                  <a:gsLst>
                    <a:gs pos="0">
                      <a:srgbClr val="765E00"/>
                    </a:gs>
                    <a:gs pos="100000">
                      <a:srgbClr val="FFCC00"/>
                    </a:gs>
                  </a:gsLst>
                  <a:path path="rect">
                    <a:fillToRect l="50000" t="50000" r="50000" b="50000"/>
                  </a:path>
                </a:gradFill>
                <a:effectLst>
                  <a:outerShdw dist="45791" dir="2021404" algn="ctr" rotWithShape="0">
                    <a:srgbClr val="808080"/>
                  </a:outerShdw>
                </a:effectLst>
                <a:latin typeface="Cooper Black"/>
              </a:rPr>
              <a:t>?</a:t>
            </a:r>
          </a:p>
        </p:txBody>
      </p:sp>
      <p:sp>
        <p:nvSpPr>
          <p:cNvPr id="36867" name="Text Box 4"/>
          <p:cNvSpPr txBox="1">
            <a:spLocks noChangeArrowheads="1"/>
          </p:cNvSpPr>
          <p:nvPr/>
        </p:nvSpPr>
        <p:spPr bwMode="auto">
          <a:xfrm>
            <a:off x="900113" y="4149725"/>
            <a:ext cx="7874000" cy="1311275"/>
          </a:xfrm>
          <a:prstGeom prst="rect">
            <a:avLst/>
          </a:prstGeom>
          <a:noFill/>
          <a:ln w="9525">
            <a:noFill/>
            <a:miter lim="800000"/>
            <a:headEnd/>
            <a:tailEnd/>
          </a:ln>
        </p:spPr>
        <p:txBody>
          <a:bodyPr>
            <a:spAutoFit/>
          </a:bodyPr>
          <a:lstStyle/>
          <a:p>
            <a:pPr algn="ctr">
              <a:spcBef>
                <a:spcPct val="50000"/>
              </a:spcBef>
            </a:pPr>
            <a:r>
              <a:rPr lang="en-US" sz="2000" b="1" i="1">
                <a:solidFill>
                  <a:srgbClr val="000099"/>
                </a:solidFill>
              </a:rPr>
              <a:t>Disclaimer:  Comments and opinions offered in this presentation are for information only.   They should not be considered as advice to purchase or to sell mentioned securities.   They should not be considered as recommendations made by Mr. Vialoux.</a:t>
            </a: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lang="en-US" dirty="0" smtClean="0"/>
              <a:t>Contacts</a:t>
            </a:r>
          </a:p>
        </p:txBody>
      </p:sp>
      <p:sp>
        <p:nvSpPr>
          <p:cNvPr id="138243" name="Rectangle 3"/>
          <p:cNvSpPr>
            <a:spLocks noGrp="1" noChangeArrowheads="1"/>
          </p:cNvSpPr>
          <p:nvPr>
            <p:ph type="body" idx="1"/>
          </p:nvPr>
        </p:nvSpPr>
        <p:spPr/>
        <p:txBody>
          <a:bodyPr/>
          <a:lstStyle/>
          <a:p>
            <a:pPr eaLnBrk="1" hangingPunct="1">
              <a:lnSpc>
                <a:spcPct val="90000"/>
              </a:lnSpc>
              <a:defRPr/>
            </a:pPr>
            <a:r>
              <a:rPr lang="en-US" dirty="0" smtClean="0"/>
              <a:t>Don Vialoux</a:t>
            </a:r>
          </a:p>
          <a:p>
            <a:pPr lvl="1" eaLnBrk="1" hangingPunct="1">
              <a:lnSpc>
                <a:spcPct val="90000"/>
              </a:lnSpc>
              <a:buFontTx/>
              <a:buNone/>
              <a:defRPr/>
            </a:pPr>
            <a:r>
              <a:rPr lang="en-US" u="sng" dirty="0" smtClean="0">
                <a:solidFill>
                  <a:srgbClr val="000099"/>
                </a:solidFill>
                <a:latin typeface="Comic Sans MS" pitchFamily="66" charset="0"/>
              </a:rPr>
              <a:t>www.dvtechtalk.com</a:t>
            </a:r>
          </a:p>
          <a:p>
            <a:pPr lvl="1" eaLnBrk="1" hangingPunct="1">
              <a:lnSpc>
                <a:spcPct val="90000"/>
              </a:lnSpc>
              <a:buFontTx/>
              <a:buNone/>
              <a:defRPr/>
            </a:pPr>
            <a:r>
              <a:rPr lang="en-US" u="sng" dirty="0" smtClean="0">
                <a:solidFill>
                  <a:srgbClr val="000099"/>
                </a:solidFill>
                <a:latin typeface="Comic Sans MS" pitchFamily="66" charset="0"/>
              </a:rPr>
              <a:t>www.timingthemarket.ca</a:t>
            </a:r>
          </a:p>
          <a:p>
            <a:pPr lvl="1" eaLnBrk="1" hangingPunct="1">
              <a:lnSpc>
                <a:spcPct val="90000"/>
              </a:lnSpc>
              <a:buFontTx/>
              <a:buNone/>
              <a:defRPr/>
            </a:pPr>
            <a:r>
              <a:rPr lang="en-US" u="sng" dirty="0" smtClean="0">
                <a:solidFill>
                  <a:srgbClr val="000099"/>
                </a:solidFill>
                <a:latin typeface="Comic Sans MS" pitchFamily="66" charset="0"/>
              </a:rPr>
              <a:t>www.equityclock.com</a:t>
            </a:r>
          </a:p>
          <a:p>
            <a:pPr lvl="1" eaLnBrk="1" hangingPunct="1">
              <a:lnSpc>
                <a:spcPct val="90000"/>
              </a:lnSpc>
              <a:buFontTx/>
              <a:buNone/>
              <a:defRPr/>
            </a:pPr>
            <a:endParaRPr lang="en-US" u="sng" dirty="0" smtClean="0">
              <a:solidFill>
                <a:srgbClr val="FFCC00"/>
              </a:solidFill>
              <a:latin typeface="Comic Sans MS" pitchFamily="66" charset="0"/>
            </a:endParaRPr>
          </a:p>
          <a:p>
            <a:pPr lvl="1" eaLnBrk="1" hangingPunct="1">
              <a:lnSpc>
                <a:spcPct val="90000"/>
              </a:lnSpc>
              <a:buFontTx/>
              <a:buNone/>
              <a:defRPr/>
            </a:pPr>
            <a:endParaRPr lang="en-US" u="sng" dirty="0" smtClean="0">
              <a:solidFill>
                <a:srgbClr val="FFCC00"/>
              </a:solidFill>
              <a:latin typeface="Comic Sans MS" pitchFamily="66"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765175"/>
            <a:ext cx="8229600" cy="1143000"/>
          </a:xfrm>
        </p:spPr>
        <p:txBody>
          <a:bodyPr/>
          <a:lstStyle/>
          <a:p>
            <a:pPr>
              <a:defRPr/>
            </a:pPr>
            <a:r>
              <a:rPr lang="en-US" sz="3200" dirty="0" smtClean="0"/>
              <a:t>The Seasonality Process</a:t>
            </a:r>
            <a:endParaRPr lang="en-US" sz="3600" dirty="0"/>
          </a:p>
        </p:txBody>
      </p:sp>
      <p:sp>
        <p:nvSpPr>
          <p:cNvPr id="9" name="Content Placeholder 8"/>
          <p:cNvSpPr>
            <a:spLocks noGrp="1"/>
          </p:cNvSpPr>
          <p:nvPr>
            <p:ph sz="half" idx="2"/>
          </p:nvPr>
        </p:nvSpPr>
        <p:spPr>
          <a:xfrm>
            <a:off x="684213" y="2205038"/>
            <a:ext cx="7931150" cy="3951287"/>
          </a:xfrm>
        </p:spPr>
        <p:txBody>
          <a:bodyPr/>
          <a:lstStyle/>
          <a:p>
            <a:pPr>
              <a:defRPr/>
            </a:pPr>
            <a:endParaRPr lang="en-US" dirty="0" smtClean="0"/>
          </a:p>
          <a:p>
            <a:pPr>
              <a:defRPr/>
            </a:pPr>
            <a:r>
              <a:rPr lang="en-US" dirty="0" smtClean="0"/>
              <a:t>Seasonality:  Find periods of seasonal strength or weakness</a:t>
            </a:r>
          </a:p>
          <a:p>
            <a:pPr lvl="1">
              <a:defRPr/>
            </a:pPr>
            <a:r>
              <a:rPr lang="en-US" dirty="0" smtClean="0"/>
              <a:t>See </a:t>
            </a:r>
            <a:r>
              <a:rPr lang="en-US" i="1" dirty="0" smtClean="0">
                <a:solidFill>
                  <a:schemeClr val="accent2">
                    <a:lumMod val="75000"/>
                  </a:schemeClr>
                </a:solidFill>
              </a:rPr>
              <a:t>www.equityclock.com</a:t>
            </a:r>
            <a:r>
              <a:rPr lang="en-US" dirty="0" smtClean="0"/>
              <a:t> and </a:t>
            </a:r>
            <a:r>
              <a:rPr lang="en-US" dirty="0" err="1" smtClean="0"/>
              <a:t>Thackray’s</a:t>
            </a:r>
            <a:r>
              <a:rPr lang="en-US" dirty="0" smtClean="0"/>
              <a:t> 2012 Investor Guide</a:t>
            </a:r>
          </a:p>
          <a:p>
            <a:pPr>
              <a:defRPr/>
            </a:pPr>
            <a:r>
              <a:rPr lang="en-US" dirty="0" smtClean="0"/>
              <a:t>Fundamentals: Determine the annual recurring events that trigger seasonality</a:t>
            </a:r>
          </a:p>
          <a:p>
            <a:pPr lvl="1">
              <a:defRPr/>
            </a:pPr>
            <a:r>
              <a:rPr lang="en-US" dirty="0" smtClean="0"/>
              <a:t>Are recurring events happening this year?</a:t>
            </a:r>
          </a:p>
          <a:p>
            <a:pPr>
              <a:defRPr/>
            </a:pPr>
            <a:r>
              <a:rPr lang="en-US" dirty="0" smtClean="0"/>
              <a:t>Technical analysis: Fine tune entry and exit points</a:t>
            </a:r>
            <a:endParaRPr lang="en-US"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6" descr="s &amp; p index.JPG"/>
          <p:cNvPicPr>
            <a:picLocks noChangeAspect="1"/>
          </p:cNvPicPr>
          <p:nvPr/>
        </p:nvPicPr>
        <p:blipFill>
          <a:blip r:embed="rId2"/>
          <a:srcRect/>
          <a:stretch>
            <a:fillRect/>
          </a:stretch>
        </p:blipFill>
        <p:spPr bwMode="auto">
          <a:xfrm>
            <a:off x="900113" y="836613"/>
            <a:ext cx="7448550" cy="5113337"/>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tse composite.JPG"/>
          <p:cNvPicPr>
            <a:picLocks noChangeAspect="1"/>
          </p:cNvPicPr>
          <p:nvPr/>
        </p:nvPicPr>
        <p:blipFill>
          <a:blip r:embed="rId2"/>
          <a:srcRect/>
          <a:stretch>
            <a:fillRect/>
          </a:stretch>
        </p:blipFill>
        <p:spPr bwMode="auto">
          <a:xfrm>
            <a:off x="690563" y="836613"/>
            <a:ext cx="7658100" cy="5256212"/>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px lg cap.JPG"/>
          <p:cNvPicPr>
            <a:picLocks noChangeAspect="1"/>
          </p:cNvPicPr>
          <p:nvPr/>
        </p:nvPicPr>
        <p:blipFill>
          <a:blip r:embed="rId2"/>
          <a:srcRect/>
          <a:stretch>
            <a:fillRect/>
          </a:stretch>
        </p:blipFill>
        <p:spPr bwMode="auto">
          <a:xfrm>
            <a:off x="2124075" y="404813"/>
            <a:ext cx="4841875" cy="6116637"/>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tsx composite.JPG"/>
          <p:cNvPicPr>
            <a:picLocks noChangeAspect="1"/>
          </p:cNvPicPr>
          <p:nvPr/>
        </p:nvPicPr>
        <p:blipFill>
          <a:blip r:embed="rId2"/>
          <a:srcRect/>
          <a:stretch>
            <a:fillRect/>
          </a:stretch>
        </p:blipFill>
        <p:spPr bwMode="auto">
          <a:xfrm>
            <a:off x="2120900" y="404813"/>
            <a:ext cx="4845050" cy="6119812"/>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dow jones.JPG"/>
          <p:cNvPicPr>
            <a:picLocks noChangeAspect="1"/>
          </p:cNvPicPr>
          <p:nvPr/>
        </p:nvPicPr>
        <p:blipFill>
          <a:blip r:embed="rId2"/>
          <a:srcRect/>
          <a:stretch>
            <a:fillRect/>
          </a:stretch>
        </p:blipFill>
        <p:spPr bwMode="auto">
          <a:xfrm>
            <a:off x="690563" y="620713"/>
            <a:ext cx="7974012" cy="5472112"/>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equity clock shanghai.JPG"/>
          <p:cNvPicPr>
            <a:picLocks noChangeAspect="1"/>
          </p:cNvPicPr>
          <p:nvPr/>
        </p:nvPicPr>
        <p:blipFill>
          <a:blip r:embed="rId2"/>
          <a:srcRect/>
          <a:stretch>
            <a:fillRect/>
          </a:stretch>
        </p:blipFill>
        <p:spPr bwMode="auto">
          <a:xfrm>
            <a:off x="1187450" y="1196975"/>
            <a:ext cx="7200900" cy="5243513"/>
          </a:xfrm>
          <a:prstGeom prst="rect">
            <a:avLst/>
          </a:prstGeom>
          <a:noFill/>
          <a:ln w="9525">
            <a:noFill/>
            <a:miter lim="800000"/>
            <a:headEnd/>
            <a:tailEnd/>
          </a:ln>
        </p:spPr>
      </p:pic>
      <p:sp>
        <p:nvSpPr>
          <p:cNvPr id="4" name="Rectangle 2"/>
          <p:cNvSpPr txBox="1">
            <a:spLocks noChangeArrowheads="1"/>
          </p:cNvSpPr>
          <p:nvPr/>
        </p:nvSpPr>
        <p:spPr>
          <a:xfrm>
            <a:off x="684213" y="260350"/>
            <a:ext cx="8286750" cy="1143000"/>
          </a:xfrm>
          <a:prstGeom prst="rect">
            <a:avLst/>
          </a:prstGeom>
        </p:spPr>
        <p:txBody>
          <a:bodyPr/>
          <a:lstStyle/>
          <a:p>
            <a:pPr algn="ctr">
              <a:defRPr/>
            </a:pPr>
            <a:r>
              <a:rPr lang="en-US" sz="3600" b="1" kern="0" dirty="0">
                <a:solidFill>
                  <a:srgbClr val="000066"/>
                </a:solidFill>
                <a:effectLst>
                  <a:outerShdw blurRad="38100" dist="38100" dir="2700000" algn="tl">
                    <a:srgbClr val="C0C0C0"/>
                  </a:outerShdw>
                </a:effectLst>
                <a:latin typeface="+mj-lt"/>
                <a:ea typeface="+mj-ea"/>
                <a:cs typeface="+mj-cs"/>
              </a:rPr>
              <a:t>10 Year seasonality chart on the Shanghai Composite Index</a:t>
            </a:r>
          </a:p>
        </p:txBody>
      </p:sp>
    </p:spTree>
  </p:cSld>
  <p:clrMapOvr>
    <a:masterClrMapping/>
  </p:clrMapOvr>
  <p:transition>
    <p:pull dir="rd"/>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3097</TotalTime>
  <Words>148</Words>
  <Application>Microsoft Office PowerPoint</Application>
  <PresentationFormat>On-screen Show (4:3)</PresentationFormat>
  <Paragraphs>30</Paragraphs>
  <Slides>24</Slides>
  <Notes>0</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24</vt:i4>
      </vt:variant>
    </vt:vector>
  </HeadingPairs>
  <TitlesOfParts>
    <vt:vector size="30" baseType="lpstr">
      <vt:lpstr>Times New Roman</vt:lpstr>
      <vt:lpstr>Arial</vt:lpstr>
      <vt:lpstr>Arial Black</vt:lpstr>
      <vt:lpstr>Calibri</vt:lpstr>
      <vt:lpstr>Comic Sans MS</vt:lpstr>
      <vt:lpstr>Default Design</vt:lpstr>
      <vt:lpstr>Timing the Market  using  Technical, Fundamental and Seasonality Analysis</vt:lpstr>
      <vt:lpstr>A Growing Interest in  Seasonality Investing</vt:lpstr>
      <vt:lpstr>The Seasonality Process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Gold or . . .</vt:lpstr>
      <vt:lpstr>Slide 18</vt:lpstr>
      <vt:lpstr>Slide 19</vt:lpstr>
      <vt:lpstr>Platinum Futures (PL) Seasonal Chart</vt:lpstr>
      <vt:lpstr>Slide 21</vt:lpstr>
      <vt:lpstr>Slide 22</vt:lpstr>
      <vt:lpstr>Questions</vt:lpstr>
      <vt:lpstr>Contacts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Timing the Market</dc:title>
  <dc:creator>User</dc:creator>
  <cp:lastModifiedBy>Grant</cp:lastModifiedBy>
  <cp:revision>229</cp:revision>
  <dcterms:created xsi:type="dcterms:W3CDTF">2003-10-18T15:30:11Z</dcterms:created>
  <dcterms:modified xsi:type="dcterms:W3CDTF">2012-02-20T22:48:21Z</dcterms:modified>
</cp:coreProperties>
</file>